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33771E8-A6D8-4E90-9071-5EEEF680C62E}">
  <a:tblStyle styleId="{833771E8-A6D8-4E90-9071-5EEEF680C62E}" styleName="Table_0"/>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8" name="Shape 25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59" name="Shape 25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1" name="Shape 27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72" name="Shape 27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2" name="Shape 28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3" name="Shape 28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7" name="Shape 29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98" name="Shape 29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08" name="Shape 30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16" name="Shape 31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24" name="Shape 3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32" name="Shape 33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40" name="Shape 34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 name="Shape 9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6" name="Shape 9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4" name="Shape 10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5" name="Shape 10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9" name="Shape 11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20" name="Shape 12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0" name="Shape 13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31" name="Shape 13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2" name="Shape 14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3" name="Shape 14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2" name="Shape 15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53" name="Shape 15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3" name="Shape 16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4" name="Shape 16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4" name="Shape 17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75" name="Shape 17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2" name="Shape 32"/>
        <p:cNvGrpSpPr/>
        <p:nvPr/>
      </p:nvGrpSpPr>
      <p:grpSpPr>
        <a:xfrm>
          <a:off x="0" y="0"/>
          <a:ext cx="0" cy="0"/>
          <a:chOff x="0" y="0"/>
          <a:chExt cx="0" cy="0"/>
        </a:xfrm>
      </p:grpSpPr>
      <p:sp>
        <p:nvSpPr>
          <p:cNvPr id="33" name="Shape 33"/>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5" name="Shape 3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8" name="Shape 38"/>
        <p:cNvGrpSpPr/>
        <p:nvPr/>
      </p:nvGrpSpPr>
      <p:grpSpPr>
        <a:xfrm>
          <a:off x="0" y="0"/>
          <a:ext cx="0" cy="0"/>
          <a:chOff x="0" y="0"/>
          <a:chExt cx="0" cy="0"/>
        </a:xfrm>
      </p:grpSpPr>
      <p:sp>
        <p:nvSpPr>
          <p:cNvPr id="39" name="Shape 3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5" name="Shape 45"/>
        <p:cNvGrpSpPr/>
        <p:nvPr/>
      </p:nvGrpSpPr>
      <p:grpSpPr>
        <a:xfrm>
          <a:off x="0" y="0"/>
          <a:ext cx="0" cy="0"/>
          <a:chOff x="0" y="0"/>
          <a:chExt cx="0" cy="0"/>
        </a:xfrm>
      </p:grpSpPr>
      <p:sp>
        <p:nvSpPr>
          <p:cNvPr id="46" name="Shape 46"/>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8" name="Shape 48"/>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0" name="Shape 50"/>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png"/><Relationship Id="rId4" Type="http://schemas.openxmlformats.org/officeDocument/2006/relationships/image" Target="../media/image03.png"/><Relationship Id="rId5" Type="http://schemas.openxmlformats.org/officeDocument/2006/relationships/image" Target="../media/image01.png"/><Relationship Id="rId6"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1524000" y="1122362"/>
            <a:ext cx="9144000" cy="2387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rPr b="0" i="0" lang="en-US" sz="3600" u="none" cap="none" strike="noStrike">
                <a:solidFill>
                  <a:schemeClr val="dk1"/>
                </a:solidFill>
                <a:latin typeface="Calibri"/>
                <a:ea typeface="Calibri"/>
                <a:cs typeface="Calibri"/>
                <a:sym typeface="Calibri"/>
              </a:rPr>
              <a:t>Shopper Traffic Case Study:</a:t>
            </a:r>
          </a:p>
        </p:txBody>
      </p:sp>
      <p:sp>
        <p:nvSpPr>
          <p:cNvPr id="90" name="Shape 90"/>
          <p:cNvSpPr txBox="1"/>
          <p:nvPr>
            <p:ph idx="1" type="subTitle"/>
          </p:nvPr>
        </p:nvSpPr>
        <p:spPr>
          <a:xfrm>
            <a:off x="1524000" y="3602037"/>
            <a:ext cx="9144000" cy="16557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An Analysis of Three Drug Stores After the CountBOX </a:t>
            </a:r>
          </a:p>
          <a:p>
            <a:pPr indent="0" lvl="0" marL="0" marR="0" rtl="0" algn="ctr">
              <a:lnSpc>
                <a:spcPct val="90000"/>
              </a:lnSpc>
              <a:spcBef>
                <a:spcPts val="1000"/>
              </a:spcBef>
              <a:buClr>
                <a:schemeClr val="dk1"/>
              </a:buClr>
              <a:buSzPct val="25000"/>
              <a:buFont typeface="Arial"/>
              <a:buNone/>
            </a:pPr>
            <a:r>
              <a:rPr b="0" i="0" lang="en-US" sz="2400" u="none" cap="none" strike="noStrike">
                <a:solidFill>
                  <a:schemeClr val="dk1"/>
                </a:solidFill>
                <a:latin typeface="Calibri"/>
                <a:ea typeface="Calibri"/>
                <a:cs typeface="Calibri"/>
                <a:sym typeface="Calibri"/>
              </a:rPr>
              <a:t>Traffic Solution Was Implemented</a:t>
            </a:r>
          </a:p>
        </p:txBody>
      </p:sp>
      <p:pic>
        <p:nvPicPr>
          <p:cNvPr id="91" name="Shape 91"/>
          <p:cNvPicPr preferRelativeResize="0"/>
          <p:nvPr/>
        </p:nvPicPr>
        <p:blipFill rotWithShape="1">
          <a:blip r:embed="rId3">
            <a:alphaModFix/>
          </a:blip>
          <a:srcRect b="81100" l="12206" r="73225" t="11900"/>
          <a:stretch/>
        </p:blipFill>
        <p:spPr>
          <a:xfrm>
            <a:off x="3853380" y="893108"/>
            <a:ext cx="4757219" cy="1285735"/>
          </a:xfrm>
          <a:prstGeom prst="rect">
            <a:avLst/>
          </a:prstGeom>
          <a:noFill/>
          <a:ln>
            <a:noFill/>
          </a:ln>
        </p:spPr>
      </p:pic>
      <p:sp>
        <p:nvSpPr>
          <p:cNvPr id="92" name="Shape 9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838200" y="262093"/>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Analyzing Productivity on a Store Level</a:t>
            </a:r>
          </a:p>
        </p:txBody>
      </p:sp>
      <p:sp>
        <p:nvSpPr>
          <p:cNvPr id="262" name="Shape 26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63" name="Shape 263"/>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
        <p:nvSpPr>
          <p:cNvPr id="264" name="Shape 264"/>
          <p:cNvSpPr txBox="1"/>
          <p:nvPr/>
        </p:nvSpPr>
        <p:spPr>
          <a:xfrm>
            <a:off x="7753082" y="1729074"/>
            <a:ext cx="4438917" cy="38164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chemeClr val="dk1"/>
                </a:solidFill>
                <a:latin typeface="Calibri"/>
                <a:ea typeface="Calibri"/>
                <a:cs typeface="Calibri"/>
                <a:sym typeface="Calibri"/>
              </a:rPr>
              <a:t>Formula:</a:t>
            </a:r>
          </a:p>
          <a:p>
            <a:pPr indent="0" lvl="0" marL="0" marR="0" rtl="0" algn="l">
              <a:spcBef>
                <a:spcPts val="0"/>
              </a:spcBef>
              <a:buSzPct val="25000"/>
              <a:buNone/>
            </a:pPr>
            <a:r>
              <a:rPr lang="en-US" sz="3200">
                <a:solidFill>
                  <a:schemeClr val="dk1"/>
                </a:solidFill>
                <a:latin typeface="Calibri"/>
                <a:ea typeface="Calibri"/>
                <a:cs typeface="Calibri"/>
                <a:sym typeface="Calibri"/>
              </a:rPr>
              <a:t>Organic store growth = </a:t>
            </a:r>
          </a:p>
          <a:p>
            <a:pPr indent="0" lvl="0" marL="0" marR="0" rtl="0" algn="l">
              <a:spcBef>
                <a:spcPts val="0"/>
              </a:spcBef>
              <a:buNone/>
            </a:pPr>
            <a:r>
              <a:t/>
            </a:r>
            <a:endParaRPr sz="3200">
              <a:solidFill>
                <a:schemeClr val="dk1"/>
              </a:solidFill>
              <a:latin typeface="Calibri"/>
              <a:ea typeface="Calibri"/>
              <a:cs typeface="Calibri"/>
              <a:sym typeface="Calibri"/>
            </a:endParaRPr>
          </a:p>
          <a:p>
            <a:pPr indent="0" lvl="0" marL="0" marR="0" rtl="0" algn="l">
              <a:spcBef>
                <a:spcPts val="0"/>
              </a:spcBef>
              <a:buSzPct val="25000"/>
              <a:buNone/>
            </a:pPr>
            <a:r>
              <a:rPr lang="en-US" sz="3200">
                <a:solidFill>
                  <a:schemeClr val="dk1"/>
                </a:solidFill>
                <a:latin typeface="Calibri"/>
                <a:ea typeface="Calibri"/>
                <a:cs typeface="Calibri"/>
                <a:sym typeface="Calibri"/>
              </a:rPr>
              <a:t>   Shopper Traffic </a:t>
            </a:r>
          </a:p>
          <a:p>
            <a:pPr indent="0" lvl="0" marL="0" marR="0" rtl="0" algn="l">
              <a:spcBef>
                <a:spcPts val="0"/>
              </a:spcBef>
              <a:buSzPct val="25000"/>
              <a:buNone/>
            </a:pPr>
            <a:r>
              <a:rPr lang="en-US" sz="3200">
                <a:solidFill>
                  <a:schemeClr val="dk1"/>
                </a:solidFill>
                <a:latin typeface="Calibri"/>
                <a:ea typeface="Calibri"/>
                <a:cs typeface="Calibri"/>
                <a:sym typeface="Calibri"/>
              </a:rPr>
              <a:t>X Conversion Rate</a:t>
            </a:r>
          </a:p>
          <a:p>
            <a:pPr indent="0" lvl="0" marL="0" marR="0" rtl="0" algn="l">
              <a:spcBef>
                <a:spcPts val="0"/>
              </a:spcBef>
              <a:buSzPct val="25000"/>
              <a:buNone/>
            </a:pPr>
            <a:r>
              <a:rPr lang="en-US" sz="3200">
                <a:solidFill>
                  <a:schemeClr val="dk1"/>
                </a:solidFill>
                <a:latin typeface="Calibri"/>
                <a:ea typeface="Calibri"/>
                <a:cs typeface="Calibri"/>
                <a:sym typeface="Calibri"/>
              </a:rPr>
              <a:t>X Average Dollars per Transaction</a:t>
            </a:r>
          </a:p>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265" name="Shape 265"/>
          <p:cNvPicPr preferRelativeResize="0"/>
          <p:nvPr/>
        </p:nvPicPr>
        <p:blipFill rotWithShape="1">
          <a:blip r:embed="rId4">
            <a:alphaModFix/>
          </a:blip>
          <a:srcRect b="0" l="0" r="0" t="0"/>
          <a:stretch/>
        </p:blipFill>
        <p:spPr>
          <a:xfrm>
            <a:off x="283335" y="959426"/>
            <a:ext cx="6821501" cy="1657164"/>
          </a:xfrm>
          <a:prstGeom prst="rect">
            <a:avLst/>
          </a:prstGeom>
          <a:noFill/>
          <a:ln>
            <a:noFill/>
          </a:ln>
        </p:spPr>
      </p:pic>
      <p:pic>
        <p:nvPicPr>
          <p:cNvPr id="266" name="Shape 266"/>
          <p:cNvPicPr preferRelativeResize="0"/>
          <p:nvPr/>
        </p:nvPicPr>
        <p:blipFill rotWithShape="1">
          <a:blip r:embed="rId5">
            <a:alphaModFix/>
          </a:blip>
          <a:srcRect b="0" l="0" r="0" t="0"/>
          <a:stretch/>
        </p:blipFill>
        <p:spPr>
          <a:xfrm>
            <a:off x="283335" y="2877213"/>
            <a:ext cx="6821501" cy="1631538"/>
          </a:xfrm>
          <a:prstGeom prst="rect">
            <a:avLst/>
          </a:prstGeom>
          <a:noFill/>
          <a:ln>
            <a:noFill/>
          </a:ln>
        </p:spPr>
      </p:pic>
      <p:pic>
        <p:nvPicPr>
          <p:cNvPr id="267" name="Shape 267"/>
          <p:cNvPicPr preferRelativeResize="0"/>
          <p:nvPr/>
        </p:nvPicPr>
        <p:blipFill rotWithShape="1">
          <a:blip r:embed="rId6">
            <a:alphaModFix/>
          </a:blip>
          <a:srcRect b="0" l="0" r="0" t="0"/>
          <a:stretch/>
        </p:blipFill>
        <p:spPr>
          <a:xfrm>
            <a:off x="283335" y="4769373"/>
            <a:ext cx="6821501" cy="1428676"/>
          </a:xfrm>
          <a:prstGeom prst="rect">
            <a:avLst/>
          </a:prstGeom>
          <a:noFill/>
          <a:ln>
            <a:noFill/>
          </a:ln>
        </p:spPr>
      </p:pic>
      <p:sp>
        <p:nvSpPr>
          <p:cNvPr id="268" name="Shape 268"/>
          <p:cNvSpPr txBox="1"/>
          <p:nvPr/>
        </p:nvSpPr>
        <p:spPr>
          <a:xfrm>
            <a:off x="838200" y="6274005"/>
            <a:ext cx="620163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Blue = traffic        Yellow = Avg. Ticket    Orange = Conversion Rate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838200" y="12449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Analyzing Productivity on a Store Level </a:t>
            </a:r>
            <a:r>
              <a:rPr b="0" i="0" lang="en-US" sz="1800" u="none" cap="none" strike="noStrike">
                <a:solidFill>
                  <a:schemeClr val="dk1"/>
                </a:solidFill>
                <a:latin typeface="Calibri"/>
                <a:ea typeface="Calibri"/>
                <a:cs typeface="Calibri"/>
                <a:sym typeface="Calibri"/>
              </a:rPr>
              <a:t>(continued)</a:t>
            </a:r>
          </a:p>
        </p:txBody>
      </p:sp>
      <p:sp>
        <p:nvSpPr>
          <p:cNvPr id="275" name="Shape 27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76" name="Shape 276"/>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
        <p:nvSpPr>
          <p:cNvPr id="277" name="Shape 277"/>
          <p:cNvSpPr txBox="1"/>
          <p:nvPr/>
        </p:nvSpPr>
        <p:spPr>
          <a:xfrm>
            <a:off x="5543282" y="1592854"/>
            <a:ext cx="4438917" cy="230832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Calibri"/>
                <a:ea typeface="Calibri"/>
                <a:cs typeface="Calibri"/>
                <a:sym typeface="Calibri"/>
              </a:rPr>
              <a:t>Red highlight </a:t>
            </a:r>
            <a:r>
              <a:rPr lang="en-US" sz="1800">
                <a:solidFill>
                  <a:schemeClr val="dk1"/>
                </a:solidFill>
                <a:latin typeface="Calibri"/>
                <a:ea typeface="Calibri"/>
                <a:cs typeface="Calibri"/>
                <a:sym typeface="Calibri"/>
              </a:rPr>
              <a:t>– Days when the conversion rate was significantly lower than the monthly averages. Further analysis is required to determine why the conversion rates were lower on these days such as did all employees report for work, was staffing done correctly, was product available or did competitors have sales.</a:t>
            </a:r>
          </a:p>
        </p:txBody>
      </p:sp>
      <p:graphicFrame>
        <p:nvGraphicFramePr>
          <p:cNvPr id="278" name="Shape 278"/>
          <p:cNvGraphicFramePr/>
          <p:nvPr/>
        </p:nvGraphicFramePr>
        <p:xfrm>
          <a:off x="540047" y="1404366"/>
          <a:ext cx="3000000" cy="3000000"/>
        </p:xfrm>
        <a:graphic>
          <a:graphicData uri="http://schemas.openxmlformats.org/drawingml/2006/table">
            <a:tbl>
              <a:tblPr>
                <a:noFill/>
                <a:tableStyleId>{833771E8-A6D8-4E90-9071-5EEEF680C62E}</a:tableStyleId>
              </a:tblPr>
              <a:tblGrid>
                <a:gridCol w="483175"/>
                <a:gridCol w="446000"/>
                <a:gridCol w="446000"/>
                <a:gridCol w="446000"/>
                <a:gridCol w="446000"/>
                <a:gridCol w="446000"/>
                <a:gridCol w="446000"/>
                <a:gridCol w="446000"/>
                <a:gridCol w="446000"/>
                <a:gridCol w="446000"/>
              </a:tblGrid>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 </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gridSpan="3">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Store #12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c gridSpan="3">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Store #25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c gridSpan="3">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Store #63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r>
              <a:tr h="2522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 </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Traffic</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Conv. Rate</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Avg. Ticket</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Traffic</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Conv. Rate</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Avg. Tocket</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Traffic</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Conv. Rate</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Avg. Ticket</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M</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622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68,49%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456,2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569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71,88%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439,5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245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74,69%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337,4</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639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59,78%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536,0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564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71,81%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469,8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286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71,33%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342,2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W</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651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58,86%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498,6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488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74,18%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400,5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226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76,11%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429,2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Th</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590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63,93%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522,7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498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68,27%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467,8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258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66,67%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357,2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F</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610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67,50%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553,5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514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71,79%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453,9</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223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78,48%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349,5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Sa</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543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62,58%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527,6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392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72,45%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399,3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175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81,71%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303,6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Su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480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64,95%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550,6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345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73,04%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372,0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162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75,93%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300,8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M</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682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59,09%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504,3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536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69,22%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504,3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283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70,32%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306,0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619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65,30%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517,6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524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63,89%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412,1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255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70,20%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346,6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W</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650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61,85%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482,7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504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69,98%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451,8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249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67,96%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335,5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Th</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554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73,47%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609,5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462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69,86%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528,1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240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78,75%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431,0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F</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449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76,17%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532,4</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505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54,26%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511,1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247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55,47%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366,1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Sa</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525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60,00%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493,1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402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65,92%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405,7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219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48,33%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359,9</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Su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485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57,11%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520,1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377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71,68%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466,8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245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46,47%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362,1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M</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649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62,25%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519,1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547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71,80%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481,5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329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55,02%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410,4</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549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67,76%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534,8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524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52,07%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467,8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348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41,71%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419,0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W</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675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61,63%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535,5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500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69,55%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501,8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243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74,49%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414,0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Th</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528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66,67%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503,3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407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79,61%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505,1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196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88,27%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359,7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F</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672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57,44%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558,2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493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69,57%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478,8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224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64,29%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294,9</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Sa</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604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58,94%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460,7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437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73,91%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399,6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129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90,70%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449,6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Su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528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55,68%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526,5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389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70,44%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469,7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117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94,87%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391,5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M</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57,06%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510,3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577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68,80%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443,8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174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86,78%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360,6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585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56,58%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475,1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481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68,19%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431,0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263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60,08%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337,2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W</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627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60,29%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582,5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525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64,19%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494,2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277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60,65%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315,1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Th</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687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59,39%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447,9</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482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76,76%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474,8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266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65,04%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311,1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F</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58,17%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534,5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508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66,34%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534,2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294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54,08%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271,7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Sa</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501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58,48%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444,7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377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72,41%</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428,0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354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32,77%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437,3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Su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428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64,72%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590,4</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396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67,68%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408,3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457</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24,73%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278,6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M</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682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51,03%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456,3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529</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66,16%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470,7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530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26,98%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299,9</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Tu</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722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58,73%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472,1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528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68,75%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497,2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494</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9C0006"/>
                          </a:solidFill>
                          <a:latin typeface="Arial"/>
                          <a:ea typeface="Arial"/>
                          <a:cs typeface="Arial"/>
                          <a:sym typeface="Arial"/>
                        </a:rPr>
                        <a:t>30,16%</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C7CE"/>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344,9</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Month</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17 961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61,48%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515,0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14 382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68,93%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460,6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8 008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58,03%</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353,8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Weekend</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14 294</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61,95%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518,1</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11 663</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68,35%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470,5</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6 606</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57,78%</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350,4</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39375">
                <a:tc>
                  <a:txBody>
                    <a:bodyPr>
                      <a:noAutofit/>
                    </a:bodyPr>
                    <a:lstStyle/>
                    <a:p>
                      <a:pPr indent="0" lvl="0" marL="0" marR="0" rtl="0" algn="l">
                        <a:spcBef>
                          <a:spcPts val="0"/>
                        </a:spcBef>
                        <a:buSzPct val="25000"/>
                        <a:buNone/>
                      </a:pPr>
                      <a:r>
                        <a:rPr b="0" i="0" lang="en-US" sz="800" u="none" cap="none" strike="noStrike">
                          <a:solidFill>
                            <a:srgbClr val="000000"/>
                          </a:solidFill>
                          <a:latin typeface="Calibri"/>
                          <a:ea typeface="Calibri"/>
                          <a:cs typeface="Calibri"/>
                          <a:sym typeface="Calibri"/>
                        </a:rPr>
                        <a:t>Work day</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3 667</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59,65%</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502,8</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2 719</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71,40%</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420,0</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800" u="none" cap="none" strike="noStrike">
                          <a:solidFill>
                            <a:srgbClr val="000000"/>
                          </a:solidFill>
                          <a:latin typeface="Calibri"/>
                          <a:ea typeface="Calibri"/>
                          <a:cs typeface="Calibri"/>
                          <a:sym typeface="Calibri"/>
                        </a:rPr>
                        <a:t>1 402</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700" u="none" cap="none" strike="noStrike">
                          <a:solidFill>
                            <a:srgbClr val="000000"/>
                          </a:solidFill>
                          <a:latin typeface="Arial"/>
                          <a:ea typeface="Arial"/>
                          <a:cs typeface="Arial"/>
                          <a:sym typeface="Arial"/>
                        </a:rPr>
                        <a:t>59,22%</a:t>
                      </a:r>
                    </a:p>
                  </a:txBody>
                  <a:tcPr marT="6975" marB="0" marR="6975" marL="697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700" u="none" cap="none" strike="noStrike">
                          <a:solidFill>
                            <a:srgbClr val="000000"/>
                          </a:solidFill>
                          <a:latin typeface="Arial"/>
                          <a:ea typeface="Arial"/>
                          <a:cs typeface="Arial"/>
                          <a:sym typeface="Arial"/>
                        </a:rPr>
                        <a:t>369,4</a:t>
                      </a:r>
                    </a:p>
                  </a:txBody>
                  <a:tcPr marT="6975" marB="0" marR="6975" marL="69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279" name="Shape 279"/>
          <p:cNvSpPr txBox="1"/>
          <p:nvPr/>
        </p:nvSpPr>
        <p:spPr>
          <a:xfrm>
            <a:off x="5543282" y="4111078"/>
            <a:ext cx="4438917" cy="1754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Calibri"/>
                <a:ea typeface="Calibri"/>
                <a:cs typeface="Calibri"/>
                <a:sym typeface="Calibri"/>
              </a:rPr>
              <a:t>Yellow highlight </a:t>
            </a:r>
            <a:r>
              <a:rPr lang="en-US" sz="1800">
                <a:solidFill>
                  <a:schemeClr val="dk1"/>
                </a:solidFill>
                <a:latin typeface="Calibri"/>
                <a:ea typeface="Calibri"/>
                <a:cs typeface="Calibri"/>
                <a:sym typeface="Calibri"/>
              </a:rPr>
              <a:t>– Notes that conversion rates are lower on the weekends within the 3 month pilot.  More analysis is needed to determine the cause such as whether there were stock-outs or employees did not close sales properly.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838200" y="12449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Analyzing Productivity on a Store Level </a:t>
            </a:r>
            <a:r>
              <a:rPr b="0" i="0" lang="en-US" sz="1800" u="none" cap="none" strike="noStrike">
                <a:solidFill>
                  <a:schemeClr val="dk1"/>
                </a:solidFill>
                <a:latin typeface="Calibri"/>
                <a:ea typeface="Calibri"/>
                <a:cs typeface="Calibri"/>
                <a:sym typeface="Calibri"/>
              </a:rPr>
              <a:t>(continued)</a:t>
            </a:r>
          </a:p>
        </p:txBody>
      </p:sp>
      <p:sp>
        <p:nvSpPr>
          <p:cNvPr id="286" name="Shape 28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287" name="Shape 287"/>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
        <p:nvSpPr>
          <p:cNvPr id="288" name="Shape 288"/>
          <p:cNvSpPr txBox="1"/>
          <p:nvPr/>
        </p:nvSpPr>
        <p:spPr>
          <a:xfrm>
            <a:off x="3789948" y="1263774"/>
            <a:ext cx="5886718"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Calibri"/>
                <a:ea typeface="Calibri"/>
                <a:cs typeface="Calibri"/>
                <a:sym typeface="Calibri"/>
              </a:rPr>
              <a:t>Stores #25 &amp; #63 </a:t>
            </a:r>
            <a:r>
              <a:rPr lang="en-US" sz="1800">
                <a:solidFill>
                  <a:schemeClr val="dk1"/>
                </a:solidFill>
                <a:latin typeface="Calibri"/>
                <a:ea typeface="Calibri"/>
                <a:cs typeface="Calibri"/>
                <a:sym typeface="Calibri"/>
              </a:rPr>
              <a:t>– Show declining conversion rates over the 4 week period.  This is not a seasonal trend and intervention is needed to stop the decline</a:t>
            </a:r>
          </a:p>
        </p:txBody>
      </p:sp>
      <p:sp>
        <p:nvSpPr>
          <p:cNvPr id="289" name="Shape 289"/>
          <p:cNvSpPr txBox="1"/>
          <p:nvPr/>
        </p:nvSpPr>
        <p:spPr>
          <a:xfrm>
            <a:off x="1644613" y="5212821"/>
            <a:ext cx="5745401"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800">
                <a:solidFill>
                  <a:schemeClr val="dk1"/>
                </a:solidFill>
                <a:latin typeface="Calibri"/>
                <a:ea typeface="Calibri"/>
                <a:cs typeface="Calibri"/>
                <a:sym typeface="Calibri"/>
              </a:rPr>
              <a:t>Store #12 </a:t>
            </a:r>
            <a:r>
              <a:rPr lang="en-US" sz="1800">
                <a:solidFill>
                  <a:schemeClr val="dk1"/>
                </a:solidFill>
                <a:latin typeface="Calibri"/>
                <a:ea typeface="Calibri"/>
                <a:cs typeface="Calibri"/>
                <a:sym typeface="Calibri"/>
              </a:rPr>
              <a:t>– Had a decline in conversion rate during week 2 when it had a simultaneous increase in traffic.  The store lost sales probably because it was not staffed properly to meet the addition influx of customers </a:t>
            </a:r>
          </a:p>
        </p:txBody>
      </p:sp>
      <p:graphicFrame>
        <p:nvGraphicFramePr>
          <p:cNvPr id="290" name="Shape 290"/>
          <p:cNvGraphicFramePr/>
          <p:nvPr/>
        </p:nvGraphicFramePr>
        <p:xfrm>
          <a:off x="448887" y="2772518"/>
          <a:ext cx="3000000" cy="3000000"/>
        </p:xfrm>
        <a:graphic>
          <a:graphicData uri="http://schemas.openxmlformats.org/drawingml/2006/table">
            <a:tbl>
              <a:tblPr>
                <a:noFill/>
                <a:tableStyleId>{833771E8-A6D8-4E90-9071-5EEEF680C62E}</a:tableStyleId>
              </a:tblPr>
              <a:tblGrid>
                <a:gridCol w="916975"/>
                <a:gridCol w="843100"/>
                <a:gridCol w="843100"/>
                <a:gridCol w="843100"/>
                <a:gridCol w="843100"/>
                <a:gridCol w="843100"/>
                <a:gridCol w="843100"/>
                <a:gridCol w="843100"/>
                <a:gridCol w="843100"/>
                <a:gridCol w="843100"/>
              </a:tblGrid>
              <a:tr h="221275">
                <a:tc gridSpan="10">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Weekly report on Key Indicators</a:t>
                      </a: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hMerge="1"/>
                <a:tc hMerge="1"/>
                <a:tc hMerge="1"/>
                <a:tc hMerge="1"/>
                <a:tc hMerge="1"/>
                <a:tc hMerge="1"/>
                <a:tc hMerge="1"/>
                <a:tc hMerge="1"/>
                <a:tc hMerge="1"/>
              </a:tr>
              <a:tr h="221275">
                <a:tc>
                  <a:txBody>
                    <a:bodyPr>
                      <a:noAutofit/>
                    </a:bodyPr>
                    <a:lstStyle/>
                    <a:p>
                      <a:pPr indent="0" lvl="0" marL="0" marR="0" rtl="0" algn="l">
                        <a:spcBef>
                          <a:spcPts val="0"/>
                        </a:spcBef>
                        <a:buSzPct val="25000"/>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dk1"/>
                      </a:solidFill>
                      <a:prstDash val="solid"/>
                      <a:round/>
                      <a:headEnd len="med" w="med" type="none"/>
                      <a:tailEnd len="med" w="med" type="none"/>
                    </a:lnB>
                  </a:tcPr>
                </a:tc>
                <a:tc gridSpan="3">
                  <a:txBody>
                    <a:bodyPr>
                      <a:noAutofit/>
                    </a:bodyPr>
                    <a:lstStyle/>
                    <a:p>
                      <a:pPr indent="0" lvl="0" marL="0" marR="0" rtl="0" algn="ctr">
                        <a:spcBef>
                          <a:spcPts val="0"/>
                        </a:spcBef>
                        <a:buSzPct val="25000"/>
                        <a:buNone/>
                      </a:pPr>
                      <a:r>
                        <a:rPr b="0" i="0" lang="en-US" sz="1600" u="none" cap="none" strike="noStrike">
                          <a:solidFill>
                            <a:srgbClr val="000000"/>
                          </a:solidFill>
                          <a:latin typeface="Calibri"/>
                          <a:ea typeface="Calibri"/>
                          <a:cs typeface="Calibri"/>
                          <a:sym typeface="Calibri"/>
                        </a:rPr>
                        <a:t>Store #12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c gridSpan="3">
                  <a:txBody>
                    <a:bodyPr>
                      <a:noAutofit/>
                    </a:bodyPr>
                    <a:lstStyle/>
                    <a:p>
                      <a:pPr indent="0" lvl="0" marL="0" marR="0" rtl="0" algn="ctr">
                        <a:spcBef>
                          <a:spcPts val="0"/>
                        </a:spcBef>
                        <a:buSzPct val="25000"/>
                        <a:buNone/>
                      </a:pPr>
                      <a:r>
                        <a:rPr b="0" i="0" lang="en-US" sz="1600" u="none" cap="none" strike="noStrike">
                          <a:solidFill>
                            <a:srgbClr val="000000"/>
                          </a:solidFill>
                          <a:latin typeface="Calibri"/>
                          <a:ea typeface="Calibri"/>
                          <a:cs typeface="Calibri"/>
                          <a:sym typeface="Calibri"/>
                        </a:rPr>
                        <a:t>Store #25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c gridSpan="3">
                  <a:txBody>
                    <a:bodyPr>
                      <a:noAutofit/>
                    </a:bodyPr>
                    <a:lstStyle/>
                    <a:p>
                      <a:pPr indent="0" lvl="0" marL="0" marR="0" rtl="0" algn="ctr">
                        <a:spcBef>
                          <a:spcPts val="0"/>
                        </a:spcBef>
                        <a:buSzPct val="25000"/>
                        <a:buNone/>
                      </a:pPr>
                      <a:r>
                        <a:rPr b="0" i="0" lang="en-US" sz="1600" u="none" cap="none" strike="noStrike">
                          <a:solidFill>
                            <a:srgbClr val="000000"/>
                          </a:solidFill>
                          <a:latin typeface="Calibri"/>
                          <a:ea typeface="Calibri"/>
                          <a:cs typeface="Calibri"/>
                          <a:sym typeface="Calibri"/>
                        </a:rPr>
                        <a:t>Store #63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r>
              <a:tr h="21335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a:t>
                      </a:r>
                    </a:p>
                  </a:txBody>
                  <a:tcPr marT="9525" marB="0" marR="9525" marL="9525"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Traffic</a:t>
                      </a:r>
                    </a:p>
                  </a:txBody>
                  <a:tcPr marT="9525" marB="0" marR="9525" marL="9525" anchor="b">
                    <a:lnL cap="flat" cmpd="sng" w="12700">
                      <a:solidFill>
                        <a:schemeClr val="dk1"/>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Conv.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Avg. Ticket</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Traffic</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Conv.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Avg. Ticket</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Traffic</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Conv.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Avg. Ticket</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1275">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 1</a:t>
                      </a:r>
                    </a:p>
                  </a:txBody>
                  <a:tcPr marT="9525" marB="0" marR="9525" marL="9525"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4 135</a:t>
                      </a:r>
                    </a:p>
                  </a:txBody>
                  <a:tcPr marT="9525" marB="0" marR="9525" marL="9525" anchor="b">
                    <a:lnL cap="flat" cmpd="sng" w="12700">
                      <a:solidFill>
                        <a:schemeClr val="dk1"/>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63.65%</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519</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3 370</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71.84%</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433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1 575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74.41%</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348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1275">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 2</a:t>
                      </a:r>
                    </a:p>
                  </a:txBody>
                  <a:tcPr marT="9525" marB="0" marR="9525" marL="9525"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4 195</a:t>
                      </a:r>
                    </a:p>
                  </a:txBody>
                  <a:tcPr marT="9525" marB="0" marR="9525" marL="9525" anchor="b">
                    <a:lnL cap="flat" cmpd="sng" w="12700">
                      <a:solidFill>
                        <a:schemeClr val="dk1"/>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62.19%</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527</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3 337</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71.41%</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443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1 613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73.65%</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343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1275">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 3</a:t>
                      </a:r>
                    </a:p>
                  </a:txBody>
                  <a:tcPr marT="9525" marB="0" marR="9525" marL="9525"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4 175</a:t>
                      </a:r>
                    </a:p>
                  </a:txBody>
                  <a:tcPr marT="9525" marB="0" marR="9525" marL="9525" anchor="b">
                    <a:lnL cap="flat" cmpd="sng" w="12700">
                      <a:solidFill>
                        <a:schemeClr val="dk1"/>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63.02%</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524</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3 297</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70.15%</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434</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1 582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73.51%</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344</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21275">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 4</a:t>
                      </a:r>
                    </a:p>
                  </a:txBody>
                  <a:tcPr marT="9525" marB="0" marR="9525" marL="9525" anchor="b">
                    <a:lnL cap="flat" cmpd="sng" w="12700">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12700">
                      <a:solidFill>
                        <a:schemeClr val="dk1"/>
                      </a:solidFill>
                      <a:prstDash val="solid"/>
                      <a:round/>
                      <a:headEnd len="med" w="med" type="none"/>
                      <a:tailEnd len="med" w="med" type="none"/>
                    </a:lnT>
                    <a:lnB cap="flat" cmpd="sng" w="12700">
                      <a:solidFill>
                        <a:schemeClr val="dk1"/>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4 174</a:t>
                      </a:r>
                    </a:p>
                  </a:txBody>
                  <a:tcPr marT="9525" marB="0" marR="9525" marL="9525" anchor="b">
                    <a:lnL cap="flat" cmpd="sng" w="12700">
                      <a:solidFill>
                        <a:schemeClr val="dk1"/>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63.48%</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522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3 314</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69.53%</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442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1 605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ctr">
                        <a:spcBef>
                          <a:spcPts val="0"/>
                        </a:spcBef>
                        <a:buSzPct val="25000"/>
                        <a:buNone/>
                      </a:pPr>
                      <a:r>
                        <a:rPr b="0" i="0" lang="en-US" sz="1100" u="none" cap="none" strike="noStrike">
                          <a:solidFill>
                            <a:srgbClr val="000000"/>
                          </a:solidFill>
                          <a:latin typeface="Arial"/>
                          <a:ea typeface="Arial"/>
                          <a:cs typeface="Arial"/>
                          <a:sym typeface="Arial"/>
                        </a:rPr>
                        <a:t>72.29%</a:t>
                      </a:r>
                    </a:p>
                  </a:txBody>
                  <a:tcPr marT="9525" marB="0" marR="9525" marL="95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330</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cxnSp>
        <p:nvCxnSpPr>
          <p:cNvPr id="291" name="Shape 291"/>
          <p:cNvCxnSpPr/>
          <p:nvPr/>
        </p:nvCxnSpPr>
        <p:spPr>
          <a:xfrm flipH="1">
            <a:off x="5311832" y="2187103"/>
            <a:ext cx="590203" cy="1594111"/>
          </a:xfrm>
          <a:prstGeom prst="straightConnector1">
            <a:avLst/>
          </a:prstGeom>
          <a:noFill/>
          <a:ln cap="flat" cmpd="sng" w="9525">
            <a:solidFill>
              <a:schemeClr val="accent1"/>
            </a:solidFill>
            <a:prstDash val="solid"/>
            <a:miter/>
            <a:headEnd len="med" w="med" type="none"/>
            <a:tailEnd len="med" w="med" type="none"/>
          </a:ln>
        </p:spPr>
      </p:cxnSp>
      <p:cxnSp>
        <p:nvCxnSpPr>
          <p:cNvPr id="292" name="Shape 292"/>
          <p:cNvCxnSpPr/>
          <p:nvPr/>
        </p:nvCxnSpPr>
        <p:spPr>
          <a:xfrm>
            <a:off x="6026726" y="2187103"/>
            <a:ext cx="1363287" cy="1703252"/>
          </a:xfrm>
          <a:prstGeom prst="straightConnector1">
            <a:avLst/>
          </a:prstGeom>
          <a:noFill/>
          <a:ln cap="flat" cmpd="sng" w="9525">
            <a:solidFill>
              <a:schemeClr val="accent1"/>
            </a:solidFill>
            <a:prstDash val="solid"/>
            <a:miter/>
            <a:headEnd len="med" w="med" type="none"/>
            <a:tailEnd len="med" w="med" type="none"/>
          </a:ln>
        </p:spPr>
      </p:cxnSp>
      <p:cxnSp>
        <p:nvCxnSpPr>
          <p:cNvPr id="293" name="Shape 293"/>
          <p:cNvCxnSpPr/>
          <p:nvPr/>
        </p:nvCxnSpPr>
        <p:spPr>
          <a:xfrm>
            <a:off x="2177934" y="4256116"/>
            <a:ext cx="8312" cy="8312"/>
          </a:xfrm>
          <a:prstGeom prst="straightConnector1">
            <a:avLst/>
          </a:prstGeom>
          <a:noFill/>
          <a:ln cap="flat" cmpd="sng" w="9525">
            <a:solidFill>
              <a:schemeClr val="accent1"/>
            </a:solidFill>
            <a:prstDash val="solid"/>
            <a:miter/>
            <a:headEnd len="med" w="med" type="none"/>
            <a:tailEnd len="med" w="med" type="none"/>
          </a:ln>
        </p:spPr>
      </p:cxnSp>
      <p:cxnSp>
        <p:nvCxnSpPr>
          <p:cNvPr id="294" name="Shape 294"/>
          <p:cNvCxnSpPr/>
          <p:nvPr/>
        </p:nvCxnSpPr>
        <p:spPr>
          <a:xfrm flipH="1">
            <a:off x="2177934" y="4256116"/>
            <a:ext cx="224443" cy="1022466"/>
          </a:xfrm>
          <a:prstGeom prst="straightConnector1">
            <a:avLst/>
          </a:prstGeom>
          <a:noFill/>
          <a:ln cap="flat" cmpd="sng" w="9525">
            <a:solidFill>
              <a:schemeClr val="accent1"/>
            </a:solidFill>
            <a:prstDash val="solid"/>
            <a:miter/>
            <a:headEnd len="med" w="med" type="none"/>
            <a:tailEnd len="med" w="med" type="non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838200" y="12449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Analyzing Productivity on a Store Level </a:t>
            </a:r>
            <a:r>
              <a:rPr b="0" i="0" lang="en-US" sz="1800" u="none" cap="none" strike="noStrike">
                <a:solidFill>
                  <a:schemeClr val="dk1"/>
                </a:solidFill>
                <a:latin typeface="Calibri"/>
                <a:ea typeface="Calibri"/>
                <a:cs typeface="Calibri"/>
                <a:sym typeface="Calibri"/>
              </a:rPr>
              <a:t>(continued)</a:t>
            </a:r>
          </a:p>
        </p:txBody>
      </p:sp>
      <p:sp>
        <p:nvSpPr>
          <p:cNvPr id="301" name="Shape 30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02" name="Shape 302"/>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
        <p:nvSpPr>
          <p:cNvPr id="303" name="Shape 303"/>
          <p:cNvSpPr txBox="1"/>
          <p:nvPr/>
        </p:nvSpPr>
        <p:spPr>
          <a:xfrm>
            <a:off x="1120909" y="4329475"/>
            <a:ext cx="7823585" cy="1754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Usually, traffic and conversion rate move in opposite directions. That is, when traffic increases, conversion usually falls.  This is the case in week 2 for Store #12.  Unfortunately, in the cases of Stores #25 and #63, there are weeks where traffic decreases and conversion decreases.  Management should monitor the situation in each store and take corrective actions as needed to keep the conversion rate stable and to avoid losing sales.</a:t>
            </a:r>
          </a:p>
        </p:txBody>
      </p:sp>
      <p:cxnSp>
        <p:nvCxnSpPr>
          <p:cNvPr id="304" name="Shape 304"/>
          <p:cNvCxnSpPr/>
          <p:nvPr/>
        </p:nvCxnSpPr>
        <p:spPr>
          <a:xfrm>
            <a:off x="2177934" y="4256116"/>
            <a:ext cx="8312" cy="8312"/>
          </a:xfrm>
          <a:prstGeom prst="straightConnector1">
            <a:avLst/>
          </a:prstGeom>
          <a:noFill/>
          <a:ln cap="flat" cmpd="sng" w="9525">
            <a:solidFill>
              <a:schemeClr val="accent1"/>
            </a:solidFill>
            <a:prstDash val="solid"/>
            <a:miter/>
            <a:headEnd len="med" w="med" type="none"/>
            <a:tailEnd len="med" w="med" type="none"/>
          </a:ln>
        </p:spPr>
      </p:cxnSp>
      <p:graphicFrame>
        <p:nvGraphicFramePr>
          <p:cNvPr id="305" name="Shape 305"/>
          <p:cNvGraphicFramePr/>
          <p:nvPr/>
        </p:nvGraphicFramePr>
        <p:xfrm>
          <a:off x="647760" y="1607958"/>
          <a:ext cx="3000000" cy="3000000"/>
        </p:xfrm>
        <a:graphic>
          <a:graphicData uri="http://schemas.openxmlformats.org/drawingml/2006/table">
            <a:tbl>
              <a:tblPr>
                <a:noFill/>
                <a:tableStyleId>{833771E8-A6D8-4E90-9071-5EEEF680C62E}</a:tableStyleId>
              </a:tblPr>
              <a:tblGrid>
                <a:gridCol w="870450"/>
                <a:gridCol w="807375"/>
                <a:gridCol w="807375"/>
                <a:gridCol w="807375"/>
                <a:gridCol w="807375"/>
                <a:gridCol w="807375"/>
                <a:gridCol w="807375"/>
                <a:gridCol w="807375"/>
                <a:gridCol w="807375"/>
                <a:gridCol w="807375"/>
              </a:tblGrid>
              <a:tr h="325200">
                <a:tc gridSpan="10">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 over week percent changes</a:t>
                      </a: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hMerge="1"/>
                <a:tc hMerge="1"/>
                <a:tc hMerge="1"/>
                <a:tc hMerge="1"/>
                <a:tc hMerge="1"/>
                <a:tc hMerge="1"/>
                <a:tc hMerge="1"/>
                <a:tc hMerge="1"/>
                <a:tc hMerge="1"/>
              </a:tr>
              <a:tr h="325200">
                <a:tc>
                  <a:txBody>
                    <a:bodyPr>
                      <a:noAutofit/>
                    </a:bodyPr>
                    <a:lstStyle/>
                    <a:p>
                      <a:pPr indent="0" lvl="0" marL="0" marR="0" rtl="0" algn="l">
                        <a:spcBef>
                          <a:spcPts val="0"/>
                        </a:spcBef>
                        <a:buSzPct val="25000"/>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solidFill>
                      <a:prstDash val="solid"/>
                      <a:round/>
                      <a:headEnd len="med" w="med" type="none"/>
                      <a:tailEnd len="med" w="med" type="none"/>
                    </a:lnB>
                  </a:tcPr>
                </a:tc>
                <a:tc gridSpan="3">
                  <a:txBody>
                    <a:bodyPr>
                      <a:noAutofit/>
                    </a:bodyPr>
                    <a:lstStyle/>
                    <a:p>
                      <a:pPr indent="0" lvl="0" marL="0" marR="0" rtl="0" algn="ctr">
                        <a:spcBef>
                          <a:spcPts val="0"/>
                        </a:spcBef>
                        <a:buSzPct val="25000"/>
                        <a:buNone/>
                      </a:pPr>
                      <a:r>
                        <a:rPr b="0" i="0" lang="en-US" sz="1600" u="none" cap="none" strike="noStrike">
                          <a:solidFill>
                            <a:srgbClr val="000000"/>
                          </a:solidFill>
                          <a:latin typeface="Calibri"/>
                          <a:ea typeface="Calibri"/>
                          <a:cs typeface="Calibri"/>
                          <a:sym typeface="Calibri"/>
                        </a:rPr>
                        <a:t>Store #12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c gridSpan="3">
                  <a:txBody>
                    <a:bodyPr>
                      <a:noAutofit/>
                    </a:bodyPr>
                    <a:lstStyle/>
                    <a:p>
                      <a:pPr indent="0" lvl="0" marL="0" marR="0" rtl="0" algn="ctr">
                        <a:spcBef>
                          <a:spcPts val="0"/>
                        </a:spcBef>
                        <a:buSzPct val="25000"/>
                        <a:buNone/>
                      </a:pPr>
                      <a:r>
                        <a:rPr b="0" i="0" lang="en-US" sz="1600" u="none" cap="none" strike="noStrike">
                          <a:solidFill>
                            <a:srgbClr val="000000"/>
                          </a:solidFill>
                          <a:latin typeface="Calibri"/>
                          <a:ea typeface="Calibri"/>
                          <a:cs typeface="Calibri"/>
                          <a:sym typeface="Calibri"/>
                        </a:rPr>
                        <a:t>Store #25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c gridSpan="3">
                  <a:txBody>
                    <a:bodyPr>
                      <a:noAutofit/>
                    </a:bodyPr>
                    <a:lstStyle/>
                    <a:p>
                      <a:pPr indent="0" lvl="0" marL="0" marR="0" rtl="0" algn="ctr">
                        <a:spcBef>
                          <a:spcPts val="0"/>
                        </a:spcBef>
                        <a:buSzPct val="25000"/>
                        <a:buNone/>
                      </a:pPr>
                      <a:r>
                        <a:rPr b="0" i="0" lang="en-US" sz="1600" u="none" cap="none" strike="noStrike">
                          <a:solidFill>
                            <a:srgbClr val="000000"/>
                          </a:solidFill>
                          <a:latin typeface="Calibri"/>
                          <a:ea typeface="Calibri"/>
                          <a:cs typeface="Calibri"/>
                          <a:sym typeface="Calibri"/>
                        </a:rPr>
                        <a:t>Store #63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hMerge="1"/>
                <a:tc hMerge="1"/>
              </a:tr>
              <a:tr h="34145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Traffic</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Conv.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Avg. Ticket</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Traffic</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Conv.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Avg. Ticket</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Traffic</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Conv.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Avg. Ticket</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4145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 2</a:t>
                      </a:r>
                    </a:p>
                  </a:txBody>
                  <a:tcPr marT="9525" marB="0" marR="9525" marL="9525" anchor="b">
                    <a:lnL cap="flat" cmpd="sng" w="952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1.45%</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-2.29%</a:t>
                      </a:r>
                    </a:p>
                  </a:txBody>
                  <a:tcPr marT="9525" marB="0" marR="9525" marL="95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1,54%</a:t>
                      </a:r>
                    </a:p>
                  </a:txBody>
                  <a:tcPr marT="9525" marB="0" marR="9525" marL="95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-0.98%</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-0.60%</a:t>
                      </a:r>
                    </a:p>
                  </a:txBody>
                  <a:tcPr marT="9525" marB="0" marR="9525" marL="95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2.31%</a:t>
                      </a:r>
                    </a:p>
                  </a:txBody>
                  <a:tcPr marT="9525" marB="0" marR="9525" marL="95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2.41%</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-1.02%</a:t>
                      </a:r>
                    </a:p>
                  </a:txBody>
                  <a:tcPr marT="9525" marB="0" marR="9525" marL="95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-1.55%</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4145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 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-0.48%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1.33%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-0,52%</a:t>
                      </a:r>
                    </a:p>
                  </a:txBody>
                  <a:tcPr marT="9525" marB="0" marR="9525" marL="9525" anchor="b">
                    <a:lnL cap="flat" cmpd="sng" w="952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-1.19%</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-1.77%</a:t>
                      </a:r>
                    </a:p>
                  </a:txBody>
                  <a:tcPr marT="9525" marB="0" marR="9525" marL="95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-2.07%</a:t>
                      </a:r>
                    </a:p>
                  </a:txBody>
                  <a:tcPr marT="9525" marB="0" marR="9525" marL="95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-1.92%</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-0.19%</a:t>
                      </a:r>
                    </a:p>
                  </a:txBody>
                  <a:tcPr marT="9525" marB="0" marR="9525" marL="95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0.20%</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4145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Week 4</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-0.02%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0.74%</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-0,50%</a:t>
                      </a:r>
                    </a:p>
                  </a:txBody>
                  <a:tcPr marT="9525" marB="0" marR="9525" marL="9525" anchor="b">
                    <a:lnL cap="flat" cmpd="sng" w="9525">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0.50%</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-0.88%</a:t>
                      </a:r>
                    </a:p>
                  </a:txBody>
                  <a:tcPr marT="9525" marB="0" marR="9525" marL="95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1.84%</a:t>
                      </a:r>
                    </a:p>
                  </a:txBody>
                  <a:tcPr marT="9525" marB="0" marR="9525" marL="9525" anchor="b">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1.43%</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-1.67%</a:t>
                      </a:r>
                    </a:p>
                  </a:txBody>
                  <a:tcPr marT="9525" marB="0" marR="9525" marL="9525" anchor="b">
                    <a:lnL cap="flat" cmpd="sng" w="9525">
                      <a:solidFill>
                        <a:srgbClr val="000000">
                          <a:alpha val="0"/>
                        </a:srgbClr>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-4.03%</a:t>
                      </a:r>
                    </a:p>
                  </a:txBody>
                  <a:tcPr marT="9525" marB="0" marR="9525" marL="9525" anchor="b">
                    <a:lnL cap="flat" cmpd="sng" w="127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Conclusions</a:t>
            </a:r>
          </a:p>
        </p:txBody>
      </p:sp>
      <p:sp>
        <p:nvSpPr>
          <p:cNvPr id="311" name="Shape 311"/>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In this pilot, traffic counters were installed and traffic-based Key Performance Indicators (KPI’s) were used to monitor the stores. The KPI’s included traffic, conversion rate and average ticket.  These measures allow store management to assess the stores’ potential and to determine “growth” opportunities when making decisions to improve chain operations. These include:</a:t>
            </a:r>
          </a:p>
          <a:p>
            <a:pPr indent="-228600" lvl="0" marL="22860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Sales management (sales plan, growth points and evaluating productivity)</a:t>
            </a:r>
          </a:p>
          <a:p>
            <a:pPr indent="-228600" lvl="0" marL="22860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Reorganization/optimization of the chain (opening/closing of stores)</a:t>
            </a:r>
          </a:p>
          <a:p>
            <a:pPr indent="-228600" lvl="0" marL="22860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Marketing (determining the effectiveness of marketing campaigns)</a:t>
            </a:r>
          </a:p>
          <a:p>
            <a:pPr indent="-228600" lvl="0" marL="22860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Property management (assessing lease arrangements for each location)</a:t>
            </a:r>
          </a:p>
          <a:p>
            <a:pPr indent="-228600" lvl="0" marL="228600" marR="0" rtl="0" algn="l">
              <a:lnSpc>
                <a:spcPct val="90000"/>
              </a:lnSpc>
              <a:spcBef>
                <a:spcPts val="1000"/>
              </a:spcBef>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Growth potential (conversion rate of the stores and conversion rate by department within store)</a:t>
            </a:r>
          </a:p>
        </p:txBody>
      </p:sp>
      <p:sp>
        <p:nvSpPr>
          <p:cNvPr id="312" name="Shape 31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13" name="Shape 313"/>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Conclusions </a:t>
            </a:r>
            <a:r>
              <a:rPr b="0" i="0" lang="en-US" sz="1800" u="none" cap="none" strike="noStrike">
                <a:solidFill>
                  <a:schemeClr val="dk1"/>
                </a:solidFill>
                <a:latin typeface="Calibri"/>
                <a:ea typeface="Calibri"/>
                <a:cs typeface="Calibri"/>
                <a:sym typeface="Calibri"/>
              </a:rPr>
              <a:t>(continued)</a:t>
            </a:r>
          </a:p>
        </p:txBody>
      </p:sp>
      <p:sp>
        <p:nvSpPr>
          <p:cNvPr id="319" name="Shape 319"/>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At a high level, the equation for organic growth includes:</a:t>
            </a:r>
          </a:p>
          <a:p>
            <a:pPr indent="-228600" lvl="0" marL="22860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Shopper traffic</a:t>
            </a:r>
          </a:p>
          <a:p>
            <a:pPr indent="-228600" lvl="0" marL="22860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Conversion rate</a:t>
            </a:r>
          </a:p>
          <a:p>
            <a:pPr indent="-228600" lvl="0" marL="228600" marR="0" rtl="0" algn="l">
              <a:lnSpc>
                <a:spcPct val="90000"/>
              </a:lnSpc>
              <a:spcBef>
                <a:spcPts val="10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Average ticket </a:t>
            </a:r>
          </a:p>
          <a:p>
            <a:pPr indent="-228600" lvl="0" marL="228600" marR="0" rtl="0" algn="l">
              <a:lnSpc>
                <a:spcPct val="90000"/>
              </a:lnSpc>
              <a:spcBef>
                <a:spcPts val="1000"/>
              </a:spcBef>
              <a:spcAft>
                <a:spcPts val="0"/>
              </a:spcAft>
              <a:buClr>
                <a:schemeClr val="dk1"/>
              </a:buClr>
              <a:buSzPct val="100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These measures are the “standards” for proper retail store management.</a:t>
            </a:r>
          </a:p>
          <a:p>
            <a:pPr indent="0" lvl="0" marL="0" marR="0" rtl="0" algn="l">
              <a:lnSpc>
                <a:spcPct val="90000"/>
              </a:lnSpc>
              <a:spcBef>
                <a:spcPts val="1000"/>
              </a:spcBef>
              <a:buClr>
                <a:schemeClr val="dk1"/>
              </a:buClr>
              <a:buSzPct val="25000"/>
              <a:buFont typeface="Arial"/>
              <a:buNone/>
            </a:pPr>
            <a:r>
              <a:rPr b="0" i="0" lang="en-US" sz="2400" u="none" cap="none" strike="noStrike">
                <a:solidFill>
                  <a:schemeClr val="dk1"/>
                </a:solidFill>
                <a:latin typeface="Calibri"/>
                <a:ea typeface="Calibri"/>
                <a:cs typeface="Calibri"/>
                <a:sym typeface="Calibri"/>
              </a:rPr>
              <a:t>The indicators must be reviewed on a daily basis for controlling store operations.</a:t>
            </a:r>
          </a:p>
        </p:txBody>
      </p:sp>
      <p:sp>
        <p:nvSpPr>
          <p:cNvPr id="320" name="Shape 3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21" name="Shape 321"/>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Conclusions </a:t>
            </a:r>
            <a:r>
              <a:rPr b="0" i="0" lang="en-US" sz="1800" u="none" cap="none" strike="noStrike">
                <a:solidFill>
                  <a:schemeClr val="dk1"/>
                </a:solidFill>
                <a:latin typeface="Calibri"/>
                <a:ea typeface="Calibri"/>
                <a:cs typeface="Calibri"/>
                <a:sym typeface="Calibri"/>
              </a:rPr>
              <a:t>(continued)</a:t>
            </a:r>
          </a:p>
        </p:txBody>
      </p:sp>
      <p:sp>
        <p:nvSpPr>
          <p:cNvPr id="327" name="Shape 327"/>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Although the pilot included only three stores, insights were gained as to how much revenue growth could be attained across the whole chain.  </a:t>
            </a:r>
          </a:p>
          <a:p>
            <a:pPr indent="0" lvl="0" marL="0" marR="0" rtl="0" algn="l">
              <a:lnSpc>
                <a:spcPct val="90000"/>
              </a:lnSpc>
              <a:spcBef>
                <a:spcPts val="1000"/>
              </a:spcBef>
              <a:buClr>
                <a:schemeClr val="dk1"/>
              </a:buClr>
              <a:buSzPct val="25000"/>
              <a:buFont typeface="Arial"/>
              <a:buNone/>
            </a:pPr>
            <a:r>
              <a:rPr b="0" i="0" lang="en-US" sz="2400" u="none" cap="none" strike="noStrike">
                <a:solidFill>
                  <a:schemeClr val="dk1"/>
                </a:solidFill>
                <a:latin typeface="Calibri"/>
                <a:ea typeface="Calibri"/>
                <a:cs typeface="Calibri"/>
                <a:sym typeface="Calibri"/>
              </a:rPr>
              <a:t>The introduction of key KPI’s such as shopper traffic and conversion rate increased the quality of management decision making by focusing resources efficiently to the areas where attention was needed the most.   </a:t>
            </a:r>
          </a:p>
        </p:txBody>
      </p:sp>
      <p:sp>
        <p:nvSpPr>
          <p:cNvPr id="328" name="Shape 32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29" name="Shape 329"/>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Main Obstacles to Improve Effectiveness</a:t>
            </a:r>
          </a:p>
        </p:txBody>
      </p:sp>
      <p:sp>
        <p:nvSpPr>
          <p:cNvPr id="335" name="Shape 335"/>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457200" lvl="0" marL="457200" marR="0" rtl="0" algn="l">
              <a:lnSpc>
                <a:spcPct val="80000"/>
              </a:lnSpc>
              <a:spcBef>
                <a:spcPts val="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Counters are installed but managers do not use the data.</a:t>
            </a:r>
          </a:p>
          <a:p>
            <a:pPr indent="-457200" lvl="0" marL="457200" marR="0" rtl="0" algn="l">
              <a:lnSpc>
                <a:spcPct val="80000"/>
              </a:lnSpc>
              <a:spcBef>
                <a:spcPts val="100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Employees have their own assumptions on traffic and do not believe the counters.</a:t>
            </a:r>
          </a:p>
          <a:p>
            <a:pPr indent="-457200" lvl="0" marL="457200" marR="0" rtl="0" algn="l">
              <a:lnSpc>
                <a:spcPct val="80000"/>
              </a:lnSpc>
              <a:spcBef>
                <a:spcPts val="100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Shopper traffic count data is not integrated into the day to day reporting system.</a:t>
            </a:r>
          </a:p>
          <a:p>
            <a:pPr indent="-457200" lvl="0" marL="457200" marR="0" rtl="0" algn="l">
              <a:lnSpc>
                <a:spcPct val="80000"/>
              </a:lnSpc>
              <a:spcBef>
                <a:spcPts val="100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Key indicator data are not forwarded to the proper personnel.</a:t>
            </a:r>
          </a:p>
          <a:p>
            <a:pPr indent="-457200" lvl="0" marL="457200" marR="0" rtl="0" algn="l">
              <a:lnSpc>
                <a:spcPct val="80000"/>
              </a:lnSpc>
              <a:spcBef>
                <a:spcPts val="100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C-level and other key managers do not pay attention or act on the data.</a:t>
            </a:r>
          </a:p>
          <a:p>
            <a:pPr indent="0" lvl="0" marL="0" marR="0" rtl="0" algn="l">
              <a:lnSpc>
                <a:spcPct val="80000"/>
              </a:lnSpc>
              <a:spcBef>
                <a:spcPts val="100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The reasons why these obstacles exist are:</a:t>
            </a:r>
          </a:p>
          <a:p>
            <a:pPr indent="-457200" lvl="0" marL="457200" marR="0" rtl="0" algn="l">
              <a:lnSpc>
                <a:spcPct val="80000"/>
              </a:lnSpc>
              <a:spcBef>
                <a:spcPts val="100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Lack of a systematic approach when dealing with the indicators</a:t>
            </a:r>
          </a:p>
          <a:p>
            <a:pPr indent="-457200" lvl="0" marL="457200" marR="0" rtl="0" algn="l">
              <a:lnSpc>
                <a:spcPct val="80000"/>
              </a:lnSpc>
              <a:spcBef>
                <a:spcPts val="1000"/>
              </a:spcBef>
              <a:spcAft>
                <a:spcPts val="0"/>
              </a:spcAft>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Lack of motivation to act </a:t>
            </a:r>
          </a:p>
          <a:p>
            <a:pPr indent="-457200" lvl="0" marL="457200" marR="0" rtl="0" algn="l">
              <a:lnSpc>
                <a:spcPct val="80000"/>
              </a:lnSpc>
              <a:spcBef>
                <a:spcPts val="1000"/>
              </a:spcBef>
              <a:buClr>
                <a:schemeClr val="dk1"/>
              </a:buClr>
              <a:buSzPct val="100000"/>
              <a:buFont typeface="Calibri"/>
              <a:buAutoNum type="arabicPeriod"/>
            </a:pPr>
            <a:r>
              <a:rPr b="0" i="0" lang="en-US" sz="2400" u="none" cap="none" strike="noStrike">
                <a:solidFill>
                  <a:schemeClr val="dk1"/>
                </a:solidFill>
                <a:latin typeface="Calibri"/>
                <a:ea typeface="Calibri"/>
                <a:cs typeface="Calibri"/>
                <a:sym typeface="Calibri"/>
              </a:rPr>
              <a:t>Lack of training on how to act on the indicators</a:t>
            </a:r>
          </a:p>
        </p:txBody>
      </p:sp>
      <p:sp>
        <p:nvSpPr>
          <p:cNvPr id="336" name="Shape 33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37" name="Shape 337"/>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should be done to launch a shopper counting solution successfully</a:t>
            </a:r>
          </a:p>
        </p:txBody>
      </p:sp>
      <p:sp>
        <p:nvSpPr>
          <p:cNvPr id="343" name="Shape 343"/>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0" lvl="0" marL="0" marR="0" rtl="0" algn="l">
              <a:lnSpc>
                <a:spcPct val="70000"/>
              </a:lnSpc>
              <a:spcBef>
                <a:spcPts val="0"/>
              </a:spcBef>
              <a:spcAft>
                <a:spcPts val="0"/>
              </a:spcAft>
              <a:buClr>
                <a:schemeClr val="dk1"/>
              </a:buClr>
              <a:buSzPct val="25000"/>
              <a:buFont typeface="Arial"/>
              <a:buNone/>
            </a:pPr>
            <a:r>
              <a:rPr b="1" i="0" lang="en-US" sz="1295" u="none" cap="none" strike="noStrike">
                <a:solidFill>
                  <a:schemeClr val="dk1"/>
                </a:solidFill>
                <a:latin typeface="Calibri"/>
                <a:ea typeface="Calibri"/>
                <a:cs typeface="Calibri"/>
                <a:sym typeface="Calibri"/>
              </a:rPr>
              <a:t>Stage 0</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Pre-project study of the cost of implementation</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Pre-project research to implement the traffic-oriented KPI’s into the current business KPI’s</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Calculate the ROI on the implementation</a:t>
            </a:r>
          </a:p>
          <a:p>
            <a:pPr indent="0" lvl="0" marL="0" marR="0" rtl="0" algn="l">
              <a:lnSpc>
                <a:spcPct val="70000"/>
              </a:lnSpc>
              <a:spcBef>
                <a:spcPts val="1000"/>
              </a:spcBef>
              <a:spcAft>
                <a:spcPts val="0"/>
              </a:spcAft>
              <a:buClr>
                <a:schemeClr val="dk1"/>
              </a:buClr>
              <a:buSzPct val="25000"/>
              <a:buFont typeface="Arial"/>
              <a:buNone/>
            </a:pPr>
            <a:r>
              <a:rPr b="1" i="0" lang="en-US" sz="1295" u="none" cap="none" strike="noStrike">
                <a:solidFill>
                  <a:schemeClr val="dk1"/>
                </a:solidFill>
                <a:latin typeface="Calibri"/>
                <a:ea typeface="Calibri"/>
                <a:cs typeface="Calibri"/>
                <a:sym typeface="Calibri"/>
              </a:rPr>
              <a:t>Stage 1</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Install shopper traffic counter sensors</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Setting up the reporting system and the training of employees to use the traffic oriented data and KPI’s</a:t>
            </a:r>
          </a:p>
          <a:p>
            <a:pPr indent="0" lvl="0" marL="0" marR="0" rtl="0" algn="l">
              <a:lnSpc>
                <a:spcPct val="70000"/>
              </a:lnSpc>
              <a:spcBef>
                <a:spcPts val="1000"/>
              </a:spcBef>
              <a:spcAft>
                <a:spcPts val="0"/>
              </a:spcAft>
              <a:buClr>
                <a:schemeClr val="dk1"/>
              </a:buClr>
              <a:buSzPct val="25000"/>
              <a:buFont typeface="Arial"/>
              <a:buNone/>
            </a:pPr>
            <a:r>
              <a:rPr b="1" i="0" lang="en-US" sz="1295" u="none" cap="none" strike="noStrike">
                <a:solidFill>
                  <a:schemeClr val="dk1"/>
                </a:solidFill>
                <a:latin typeface="Calibri"/>
                <a:ea typeface="Calibri"/>
                <a:cs typeface="Calibri"/>
                <a:sym typeface="Calibri"/>
              </a:rPr>
              <a:t>Stage 2</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Implement the usage of conversion rate and average ticket in the KPI’s for the stores and the chain</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Implement shopper traffic KPI’s in the marketing department</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Start to use shopper traffic data for proper employee scheduling</a:t>
            </a:r>
          </a:p>
          <a:p>
            <a:pPr indent="0" lvl="0" marL="0" marR="0" rtl="0" algn="l">
              <a:lnSpc>
                <a:spcPct val="70000"/>
              </a:lnSpc>
              <a:spcBef>
                <a:spcPts val="1000"/>
              </a:spcBef>
              <a:spcAft>
                <a:spcPts val="0"/>
              </a:spcAft>
              <a:buClr>
                <a:schemeClr val="dk1"/>
              </a:buClr>
              <a:buSzPct val="25000"/>
              <a:buFont typeface="Arial"/>
              <a:buNone/>
            </a:pPr>
            <a:r>
              <a:rPr b="1" i="0" lang="en-US" sz="1295" u="none" cap="none" strike="noStrike">
                <a:solidFill>
                  <a:schemeClr val="dk1"/>
                </a:solidFill>
                <a:latin typeface="Calibri"/>
                <a:ea typeface="Calibri"/>
                <a:cs typeface="Calibri"/>
                <a:sym typeface="Calibri"/>
              </a:rPr>
              <a:t>Stage 3</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Use conversion rate, average ticket and shopper traffic count data in the strategic planning process for the chain</a:t>
            </a:r>
          </a:p>
          <a:p>
            <a:pPr indent="0" lvl="0" marL="0" marR="0" rtl="0" algn="l">
              <a:lnSpc>
                <a:spcPct val="70000"/>
              </a:lnSpc>
              <a:spcBef>
                <a:spcPts val="1000"/>
              </a:spcBef>
              <a:spcAft>
                <a:spcPts val="0"/>
              </a:spcAft>
              <a:buClr>
                <a:schemeClr val="dk1"/>
              </a:buClr>
              <a:buSzPct val="25000"/>
              <a:buFont typeface="Arial"/>
              <a:buNone/>
            </a:pPr>
            <a:r>
              <a:rPr b="1" i="0" lang="en-US" sz="1295" u="none" cap="none" strike="noStrike">
                <a:solidFill>
                  <a:schemeClr val="dk1"/>
                </a:solidFill>
                <a:latin typeface="Calibri"/>
                <a:ea typeface="Calibri"/>
                <a:cs typeface="Calibri"/>
                <a:sym typeface="Calibri"/>
              </a:rPr>
              <a:t>Stage 4</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Deployment of the traffic counting system and reporting across the chain</a:t>
            </a:r>
          </a:p>
          <a:p>
            <a:pPr indent="0" lvl="0" marL="0" marR="0" rtl="0" algn="l">
              <a:lnSpc>
                <a:spcPct val="70000"/>
              </a:lnSpc>
              <a:spcBef>
                <a:spcPts val="1000"/>
              </a:spcBef>
              <a:spcAft>
                <a:spcPts val="0"/>
              </a:spcAft>
              <a:buClr>
                <a:schemeClr val="dk1"/>
              </a:buClr>
              <a:buSzPct val="25000"/>
              <a:buFont typeface="Arial"/>
              <a:buNone/>
            </a:pPr>
            <a:r>
              <a:rPr b="0" i="0" lang="en-US" sz="1295" u="none" cap="none" strike="noStrike">
                <a:solidFill>
                  <a:schemeClr val="dk1"/>
                </a:solidFill>
                <a:latin typeface="Calibri"/>
                <a:ea typeface="Calibri"/>
                <a:cs typeface="Calibri"/>
                <a:sym typeface="Calibri"/>
              </a:rPr>
              <a:t> </a:t>
            </a:r>
          </a:p>
          <a:p>
            <a:pPr indent="0" lvl="0" marL="0" marR="0" rtl="0" algn="l">
              <a:lnSpc>
                <a:spcPct val="70000"/>
              </a:lnSpc>
              <a:spcBef>
                <a:spcPts val="1000"/>
              </a:spcBef>
              <a:spcAft>
                <a:spcPts val="0"/>
              </a:spcAft>
              <a:buClr>
                <a:schemeClr val="dk1"/>
              </a:buClr>
              <a:buSzPct val="25000"/>
              <a:buFont typeface="Arial"/>
              <a:buNone/>
            </a:pPr>
            <a:r>
              <a:t/>
            </a:r>
            <a:endParaRPr b="0" i="0" sz="1295" u="none" cap="none" strike="noStrike">
              <a:solidFill>
                <a:schemeClr val="dk1"/>
              </a:solidFill>
              <a:latin typeface="Calibri"/>
              <a:ea typeface="Calibri"/>
              <a:cs typeface="Calibri"/>
              <a:sym typeface="Calibri"/>
            </a:endParaRPr>
          </a:p>
          <a:p>
            <a:pPr indent="0" lvl="0" marL="0" marR="0" rtl="0" algn="l">
              <a:lnSpc>
                <a:spcPct val="70000"/>
              </a:lnSpc>
              <a:spcBef>
                <a:spcPts val="1000"/>
              </a:spcBef>
              <a:buClr>
                <a:schemeClr val="dk1"/>
              </a:buClr>
              <a:buSzPct val="25000"/>
              <a:buFont typeface="Arial"/>
              <a:buNone/>
            </a:pPr>
            <a:r>
              <a:t/>
            </a:r>
            <a:endParaRPr b="0" i="0" sz="1295" u="none" cap="none" strike="noStrike">
              <a:solidFill>
                <a:schemeClr val="dk1"/>
              </a:solidFill>
              <a:latin typeface="Calibri"/>
              <a:ea typeface="Calibri"/>
              <a:cs typeface="Calibri"/>
              <a:sym typeface="Calibri"/>
            </a:endParaRPr>
          </a:p>
        </p:txBody>
      </p:sp>
      <p:sp>
        <p:nvSpPr>
          <p:cNvPr id="344" name="Shape 34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45" name="Shape 345"/>
          <p:cNvPicPr preferRelativeResize="0"/>
          <p:nvPr/>
        </p:nvPicPr>
        <p:blipFill rotWithShape="1">
          <a:blip r:embed="rId3">
            <a:alphaModFix/>
          </a:blip>
          <a:srcRect b="81100" l="12206" r="73225" t="11900"/>
          <a:stretch/>
        </p:blipFill>
        <p:spPr>
          <a:xfrm>
            <a:off x="9596146" y="5798307"/>
            <a:ext cx="2099255" cy="56736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Goals and Objectives of the Analysis</a:t>
            </a:r>
          </a:p>
        </p:txBody>
      </p:sp>
      <p:sp>
        <p:nvSpPr>
          <p:cNvPr id="99" name="Shape 99"/>
          <p:cNvSpPr txBox="1"/>
          <p:nvPr>
            <p:ph idx="1" type="body"/>
          </p:nvPr>
        </p:nvSpPr>
        <p:spPr>
          <a:xfrm>
            <a:off x="838200" y="1847850"/>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Show exactly how the results of the study can be projected from the 3 drug stores to the entire chain.</a:t>
            </a:r>
          </a:p>
          <a:p>
            <a:pPr indent="-228600" lvl="0" marL="228600" marR="0" rtl="0" algn="l">
              <a:lnSpc>
                <a:spcPct val="90000"/>
              </a:lnSpc>
              <a:spcBef>
                <a:spcPts val="1000"/>
              </a:spcBef>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Determine the growth points and the ROI for the stores</a:t>
            </a:r>
          </a:p>
        </p:txBody>
      </p:sp>
      <p:sp>
        <p:nvSpPr>
          <p:cNvPr id="100" name="Shape 10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id="101" name="Shape 101"/>
          <p:cNvPicPr preferRelativeResize="0"/>
          <p:nvPr/>
        </p:nvPicPr>
        <p:blipFill rotWithShape="1">
          <a:blip r:embed="rId3">
            <a:alphaModFix/>
          </a:blip>
          <a:srcRect b="81100" l="12206" r="73225" t="11900"/>
          <a:stretch/>
        </p:blipFill>
        <p:spPr>
          <a:xfrm>
            <a:off x="283335" y="5982973"/>
            <a:ext cx="2099255" cy="567366"/>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Sales Analysis not using Shopper Traffic </a:t>
            </a:r>
          </a:p>
        </p:txBody>
      </p:sp>
      <p:sp>
        <p:nvSpPr>
          <p:cNvPr id="108" name="Shape 10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id="109" name="Shape 109"/>
          <p:cNvPicPr preferRelativeResize="0"/>
          <p:nvPr/>
        </p:nvPicPr>
        <p:blipFill rotWithShape="1">
          <a:blip r:embed="rId3">
            <a:alphaModFix/>
          </a:blip>
          <a:srcRect b="81100" l="12206" r="73225" t="11900"/>
          <a:stretch/>
        </p:blipFill>
        <p:spPr>
          <a:xfrm>
            <a:off x="283335" y="5982973"/>
            <a:ext cx="2099255" cy="567366"/>
          </a:xfrm>
          <a:prstGeom prst="rect">
            <a:avLst/>
          </a:prstGeom>
          <a:noFill/>
          <a:ln>
            <a:noFill/>
          </a:ln>
        </p:spPr>
      </p:pic>
      <p:graphicFrame>
        <p:nvGraphicFramePr>
          <p:cNvPr id="110" name="Shape 110"/>
          <p:cNvGraphicFramePr/>
          <p:nvPr/>
        </p:nvGraphicFramePr>
        <p:xfrm>
          <a:off x="540047" y="2052439"/>
          <a:ext cx="3000000" cy="3000000"/>
        </p:xfrm>
        <a:graphic>
          <a:graphicData uri="http://schemas.openxmlformats.org/drawingml/2006/table">
            <a:tbl>
              <a:tblPr>
                <a:noFill/>
                <a:tableStyleId>{833771E8-A6D8-4E90-9071-5EEEF680C62E}</a:tableStyleId>
              </a:tblPr>
              <a:tblGrid>
                <a:gridCol w="5030775"/>
                <a:gridCol w="1921375"/>
                <a:gridCol w="1564475"/>
                <a:gridCol w="1564475"/>
              </a:tblGrid>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Тable 1: Transactions from June 2015</a:t>
                      </a: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#12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#25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#63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Average Dollars per Transaction</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515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461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354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Number of Transactions</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11 042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9 913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4 647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Total Revenue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5 687 011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4 565 968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1 643 992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r>
            </a:tbl>
          </a:graphicData>
        </a:graphic>
      </p:graphicFrame>
      <p:sp>
        <p:nvSpPr>
          <p:cNvPr id="111" name="Shape 111"/>
          <p:cNvSpPr/>
          <p:nvPr/>
        </p:nvSpPr>
        <p:spPr>
          <a:xfrm>
            <a:off x="6085217" y="3427650"/>
            <a:ext cx="1241725" cy="660265"/>
          </a:xfrm>
          <a:prstGeom prst="ribbon2">
            <a:avLst>
              <a:gd fmla="val 16667" name="adj1"/>
              <a:gd fmla="val 50000" name="adj2"/>
            </a:avLst>
          </a:prstGeom>
          <a:solidFill>
            <a:srgbClr val="92D05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i="0" lang="en-US" sz="1800" u="none" cap="none" strike="noStrike">
                <a:solidFill>
                  <a:schemeClr val="lt1"/>
                </a:solidFill>
                <a:latin typeface="Calibri"/>
                <a:ea typeface="Calibri"/>
                <a:cs typeface="Calibri"/>
                <a:sym typeface="Calibri"/>
              </a:rPr>
              <a:t>1</a:t>
            </a:r>
          </a:p>
        </p:txBody>
      </p:sp>
      <p:sp>
        <p:nvSpPr>
          <p:cNvPr id="112" name="Shape 112"/>
          <p:cNvSpPr/>
          <p:nvPr/>
        </p:nvSpPr>
        <p:spPr>
          <a:xfrm>
            <a:off x="7741402" y="3423439"/>
            <a:ext cx="1241725" cy="660265"/>
          </a:xfrm>
          <a:prstGeom prst="ribbon2">
            <a:avLst>
              <a:gd fmla="val 16667" name="adj1"/>
              <a:gd fmla="val 50000" name="adj2"/>
            </a:avLst>
          </a:prstGeom>
          <a:solidFill>
            <a:srgbClr val="FFFF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i="0" lang="en-US" sz="1800" u="none" cap="none" strike="noStrike">
                <a:solidFill>
                  <a:srgbClr val="000000"/>
                </a:solidFill>
                <a:latin typeface="Calibri"/>
                <a:ea typeface="Calibri"/>
                <a:cs typeface="Calibri"/>
                <a:sym typeface="Calibri"/>
              </a:rPr>
              <a:t>2</a:t>
            </a:r>
          </a:p>
        </p:txBody>
      </p:sp>
      <p:sp>
        <p:nvSpPr>
          <p:cNvPr id="113" name="Shape 113"/>
          <p:cNvSpPr/>
          <p:nvPr/>
        </p:nvSpPr>
        <p:spPr>
          <a:xfrm>
            <a:off x="9361336" y="3423439"/>
            <a:ext cx="1241725" cy="660265"/>
          </a:xfrm>
          <a:prstGeom prst="ribbon2">
            <a:avLst>
              <a:gd fmla="val 16667" name="adj1"/>
              <a:gd fmla="val 50000" name="adj2"/>
            </a:avLst>
          </a:prstGeom>
          <a:solidFill>
            <a:srgbClr val="FF0000"/>
          </a:solidFill>
          <a:ln cap="flat"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i="0" lang="en-US" sz="1800" u="none" cap="none" strike="noStrike">
                <a:solidFill>
                  <a:schemeClr val="lt1"/>
                </a:solidFill>
                <a:latin typeface="Calibri"/>
                <a:ea typeface="Calibri"/>
                <a:cs typeface="Calibri"/>
                <a:sym typeface="Calibri"/>
              </a:rPr>
              <a:t>3</a:t>
            </a:r>
          </a:p>
        </p:txBody>
      </p:sp>
      <p:sp>
        <p:nvSpPr>
          <p:cNvPr id="114" name="Shape 114"/>
          <p:cNvSpPr txBox="1"/>
          <p:nvPr/>
        </p:nvSpPr>
        <p:spPr>
          <a:xfrm>
            <a:off x="528241" y="3568907"/>
            <a:ext cx="4548232"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dk1"/>
                </a:solidFill>
                <a:latin typeface="Calibri"/>
                <a:ea typeface="Calibri"/>
                <a:cs typeface="Calibri"/>
                <a:sym typeface="Calibri"/>
              </a:rPr>
              <a:t>Main Goal: Determine Growth Potential Points</a:t>
            </a:r>
          </a:p>
        </p:txBody>
      </p:sp>
      <p:sp>
        <p:nvSpPr>
          <p:cNvPr id="115" name="Shape 115"/>
          <p:cNvSpPr txBox="1"/>
          <p:nvPr/>
        </p:nvSpPr>
        <p:spPr>
          <a:xfrm>
            <a:off x="528241" y="4221592"/>
            <a:ext cx="693523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Solution: Analysis using Transactions and Average Dollars per Transacion</a:t>
            </a:r>
          </a:p>
        </p:txBody>
      </p:sp>
      <p:sp>
        <p:nvSpPr>
          <p:cNvPr id="116" name="Shape 116"/>
          <p:cNvSpPr txBox="1"/>
          <p:nvPr/>
        </p:nvSpPr>
        <p:spPr>
          <a:xfrm>
            <a:off x="540047" y="4505646"/>
            <a:ext cx="10099368" cy="147732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Initial Conclusion:</a:t>
            </a:r>
          </a:p>
          <a:p>
            <a:pPr indent="0" lvl="0" marL="0" marR="0" rtl="0" algn="l">
              <a:spcBef>
                <a:spcPts val="0"/>
              </a:spcBef>
              <a:buSzPct val="25000"/>
              <a:buNone/>
            </a:pPr>
            <a:r>
              <a:rPr lang="en-US" sz="1800">
                <a:solidFill>
                  <a:schemeClr val="dk1"/>
                </a:solidFill>
                <a:latin typeface="Calibri"/>
                <a:ea typeface="Calibri"/>
                <a:cs typeface="Calibri"/>
                <a:sym typeface="Calibri"/>
              </a:rPr>
              <a:t>Store #12 has the best performance followed by store #25 and store #63.  To improve, store #25 needs to</a:t>
            </a:r>
          </a:p>
          <a:p>
            <a:pPr indent="0" lvl="0" marL="0" marR="0" rtl="0" algn="l">
              <a:spcBef>
                <a:spcPts val="0"/>
              </a:spcBef>
              <a:buSzPct val="25000"/>
              <a:buNone/>
            </a:pPr>
            <a:r>
              <a:rPr lang="en-US" sz="1800">
                <a:solidFill>
                  <a:schemeClr val="dk1"/>
                </a:solidFill>
                <a:latin typeface="Calibri"/>
                <a:ea typeface="Calibri"/>
                <a:cs typeface="Calibri"/>
                <a:sym typeface="Calibri"/>
              </a:rPr>
              <a:t>increase its dollars per transaction.  Store #63 needs to increase both the number of transactions and the </a:t>
            </a:r>
          </a:p>
          <a:p>
            <a:pPr indent="0" lvl="0" marL="0" marR="0" rtl="0" algn="l">
              <a:spcBef>
                <a:spcPts val="0"/>
              </a:spcBef>
              <a:buSzPct val="25000"/>
              <a:buNone/>
            </a:pPr>
            <a:r>
              <a:rPr lang="en-US" sz="1800">
                <a:solidFill>
                  <a:schemeClr val="dk1"/>
                </a:solidFill>
                <a:latin typeface="Calibri"/>
                <a:ea typeface="Calibri"/>
                <a:cs typeface="Calibri"/>
                <a:sym typeface="Calibri"/>
              </a:rPr>
              <a:t>average dollars per transaction.  To attain this, the store needs to drive more traffic to it perhaps by doing </a:t>
            </a:r>
          </a:p>
          <a:p>
            <a:pPr indent="0" lvl="0" marL="0" marR="0" rtl="0" algn="l">
              <a:spcBef>
                <a:spcPts val="0"/>
              </a:spcBef>
              <a:buSzPct val="25000"/>
              <a:buNone/>
            </a:pPr>
            <a:r>
              <a:rPr lang="en-US" sz="1800">
                <a:solidFill>
                  <a:schemeClr val="dk1"/>
                </a:solidFill>
                <a:latin typeface="Calibri"/>
                <a:ea typeface="Calibri"/>
                <a:cs typeface="Calibri"/>
                <a:sym typeface="Calibri"/>
              </a:rPr>
              <a:t>more local marketing.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Sales Analysis not using Shopper Traffic </a:t>
            </a:r>
            <a:r>
              <a:rPr b="0" i="0" lang="en-US" sz="2000" u="none" cap="none" strike="noStrike">
                <a:solidFill>
                  <a:schemeClr val="dk1"/>
                </a:solidFill>
                <a:latin typeface="Calibri"/>
                <a:ea typeface="Calibri"/>
                <a:cs typeface="Calibri"/>
                <a:sym typeface="Calibri"/>
              </a:rPr>
              <a:t>(continued)</a:t>
            </a:r>
          </a:p>
        </p:txBody>
      </p:sp>
      <p:sp>
        <p:nvSpPr>
          <p:cNvPr id="123" name="Shape 12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24" name="Shape 124"/>
          <p:cNvPicPr preferRelativeResize="0"/>
          <p:nvPr/>
        </p:nvPicPr>
        <p:blipFill rotWithShape="1">
          <a:blip r:embed="rId3">
            <a:alphaModFix/>
          </a:blip>
          <a:srcRect b="81100" l="12206" r="73225" t="11900"/>
          <a:stretch/>
        </p:blipFill>
        <p:spPr>
          <a:xfrm>
            <a:off x="283335" y="5982973"/>
            <a:ext cx="2099255" cy="567366"/>
          </a:xfrm>
          <a:prstGeom prst="rect">
            <a:avLst/>
          </a:prstGeom>
          <a:noFill/>
          <a:ln>
            <a:noFill/>
          </a:ln>
        </p:spPr>
      </p:pic>
      <p:sp>
        <p:nvSpPr>
          <p:cNvPr id="125" name="Shape 125"/>
          <p:cNvSpPr txBox="1"/>
          <p:nvPr/>
        </p:nvSpPr>
        <p:spPr>
          <a:xfrm>
            <a:off x="528241" y="1464944"/>
            <a:ext cx="9435403"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Substituting the maximum values of the average dollars per transaction and number of transaction,</a:t>
            </a:r>
          </a:p>
          <a:p>
            <a:pPr indent="0" lvl="0" marL="0" marR="0" rtl="0" algn="l">
              <a:spcBef>
                <a:spcPts val="0"/>
              </a:spcBef>
              <a:buSzPct val="25000"/>
              <a:buNone/>
            </a:pPr>
            <a:r>
              <a:rPr lang="en-US" sz="1800">
                <a:solidFill>
                  <a:schemeClr val="dk1"/>
                </a:solidFill>
                <a:latin typeface="Calibri"/>
                <a:ea typeface="Calibri"/>
                <a:cs typeface="Calibri"/>
                <a:sym typeface="Calibri"/>
              </a:rPr>
              <a:t>The maximum potential of every store is calculated:</a:t>
            </a:r>
          </a:p>
        </p:txBody>
      </p:sp>
      <p:sp>
        <p:nvSpPr>
          <p:cNvPr id="126" name="Shape 126"/>
          <p:cNvSpPr txBox="1"/>
          <p:nvPr/>
        </p:nvSpPr>
        <p:spPr>
          <a:xfrm>
            <a:off x="528241" y="3850496"/>
            <a:ext cx="9692217"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Since we lack additional data such as store shopper traffic data, we cannot determine if store #25 or store 63 could reach their maximum revenue potential.  We cannot determine if the stores are staffed correctly to their store traffic levels or whether the stores are converting a sufficient percentage of the shoppers that enter the stores. </a:t>
            </a:r>
          </a:p>
        </p:txBody>
      </p:sp>
      <p:graphicFrame>
        <p:nvGraphicFramePr>
          <p:cNvPr id="127" name="Shape 127"/>
          <p:cNvGraphicFramePr/>
          <p:nvPr/>
        </p:nvGraphicFramePr>
        <p:xfrm>
          <a:off x="528241" y="2268741"/>
          <a:ext cx="3000000" cy="3000000"/>
        </p:xfrm>
        <a:graphic>
          <a:graphicData uri="http://schemas.openxmlformats.org/drawingml/2006/table">
            <a:tbl>
              <a:tblPr>
                <a:noFill/>
                <a:tableStyleId>{833771E8-A6D8-4E90-9071-5EEEF680C62E}</a:tableStyleId>
              </a:tblPr>
              <a:tblGrid>
                <a:gridCol w="5090025"/>
                <a:gridCol w="1944000"/>
                <a:gridCol w="1582900"/>
                <a:gridCol w="1582900"/>
              </a:tblGrid>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Тable 2  Maximum Potenial</a:t>
                      </a: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#12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#25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#63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Potential Average Dollars per Transaction</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515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515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515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Potential Number of Transactions</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11 042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9 913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11 042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Potential Revenue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5 687 011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5 105 537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5 687 011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Difference (Potential Revenue – Actual Revenue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0</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539 568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           4 043 019    </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Analysis Including Shopper Traffic Data</a:t>
            </a:r>
          </a:p>
        </p:txBody>
      </p:sp>
      <p:sp>
        <p:nvSpPr>
          <p:cNvPr id="134" name="Shape 13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35" name="Shape 135"/>
          <p:cNvPicPr preferRelativeResize="0"/>
          <p:nvPr/>
        </p:nvPicPr>
        <p:blipFill rotWithShape="1">
          <a:blip r:embed="rId3">
            <a:alphaModFix/>
          </a:blip>
          <a:srcRect b="81100" l="12206" r="73225" t="11900"/>
          <a:stretch/>
        </p:blipFill>
        <p:spPr>
          <a:xfrm>
            <a:off x="283335" y="5982973"/>
            <a:ext cx="2099255" cy="567366"/>
          </a:xfrm>
          <a:prstGeom prst="rect">
            <a:avLst/>
          </a:prstGeom>
          <a:noFill/>
          <a:ln>
            <a:noFill/>
          </a:ln>
        </p:spPr>
      </p:pic>
      <p:sp>
        <p:nvSpPr>
          <p:cNvPr id="136" name="Shape 136"/>
          <p:cNvSpPr txBox="1"/>
          <p:nvPr/>
        </p:nvSpPr>
        <p:spPr>
          <a:xfrm>
            <a:off x="528241" y="1502425"/>
            <a:ext cx="4308295"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Three drug stores with traffic counting data:</a:t>
            </a:r>
          </a:p>
        </p:txBody>
      </p:sp>
      <p:sp>
        <p:nvSpPr>
          <p:cNvPr id="137" name="Shape 137"/>
          <p:cNvSpPr txBox="1"/>
          <p:nvPr/>
        </p:nvSpPr>
        <p:spPr>
          <a:xfrm>
            <a:off x="648881" y="4714569"/>
            <a:ext cx="9692217" cy="923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The first insight is that the number of transactions does not equal the stores’ shopper traffic.  The average conversion rate is 63% across the three stores.  For 37% of the shoppers, they entered the store but did not purchase.  Increasing conversion rate is an area for growth potential.</a:t>
            </a:r>
          </a:p>
        </p:txBody>
      </p:sp>
      <p:graphicFrame>
        <p:nvGraphicFramePr>
          <p:cNvPr id="138" name="Shape 138"/>
          <p:cNvGraphicFramePr/>
          <p:nvPr/>
        </p:nvGraphicFramePr>
        <p:xfrm>
          <a:off x="648881" y="1963141"/>
          <a:ext cx="3000000" cy="3000000"/>
        </p:xfrm>
        <a:graphic>
          <a:graphicData uri="http://schemas.openxmlformats.org/drawingml/2006/table">
            <a:tbl>
              <a:tblPr>
                <a:noFill/>
                <a:tableStyleId>{833771E8-A6D8-4E90-9071-5EEEF680C62E}</a:tableStyleId>
              </a:tblPr>
              <a:tblGrid>
                <a:gridCol w="5359950"/>
                <a:gridCol w="1398250"/>
                <a:gridCol w="1572700"/>
                <a:gridCol w="1530350"/>
                <a:gridCol w="1033000"/>
              </a:tblGrid>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Тable 3. Key Indicators June 2015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#12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#25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#63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Total</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Shopper traffic</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17 961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14 382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8 008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40 351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Conversion rate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61.48%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68.93%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58.03%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Average dollars per sale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515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461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354</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465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Number of transactions</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11042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9913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4 647</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25602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Revenue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5 687 011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4 565 968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1 643 992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11 896 971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b="0" i="0" sz="1600" u="none" cap="none" strike="noStrike">
                        <a:solidFill>
                          <a:srgbClr val="000000"/>
                        </a:solidFill>
                        <a:latin typeface="Calibri"/>
                        <a:ea typeface="Calibri"/>
                        <a:cs typeface="Calibri"/>
                        <a:sym typeface="Calibri"/>
                      </a:endParaRP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Revenue per visitor</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317</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317</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205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295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139" name="Shape 139"/>
          <p:cNvSpPr/>
          <p:nvPr/>
        </p:nvSpPr>
        <p:spPr>
          <a:xfrm>
            <a:off x="615181" y="4277162"/>
            <a:ext cx="3130151"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rgbClr val="000000"/>
                </a:solidFill>
                <a:latin typeface="Calibri"/>
                <a:ea typeface="Calibri"/>
                <a:cs typeface="Calibri"/>
                <a:sym typeface="Calibri"/>
              </a:rPr>
              <a:t>Goal: Find potential for growth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Analysis Including Shopper Traffic Data </a:t>
            </a:r>
            <a:r>
              <a:rPr b="0" i="0" lang="en-US" sz="1600" u="none" cap="none" strike="noStrike">
                <a:solidFill>
                  <a:schemeClr val="dk1"/>
                </a:solidFill>
                <a:latin typeface="Calibri"/>
                <a:ea typeface="Calibri"/>
                <a:cs typeface="Calibri"/>
                <a:sym typeface="Calibri"/>
              </a:rPr>
              <a:t>(continued)</a:t>
            </a:r>
          </a:p>
        </p:txBody>
      </p:sp>
      <p:sp>
        <p:nvSpPr>
          <p:cNvPr id="146" name="Shape 14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47" name="Shape 147"/>
          <p:cNvPicPr preferRelativeResize="0"/>
          <p:nvPr/>
        </p:nvPicPr>
        <p:blipFill rotWithShape="1">
          <a:blip r:embed="rId3">
            <a:alphaModFix/>
          </a:blip>
          <a:srcRect b="81100" l="12206" r="73225" t="11900"/>
          <a:stretch/>
        </p:blipFill>
        <p:spPr>
          <a:xfrm>
            <a:off x="283335" y="5982973"/>
            <a:ext cx="2099255" cy="567366"/>
          </a:xfrm>
          <a:prstGeom prst="rect">
            <a:avLst/>
          </a:prstGeom>
          <a:noFill/>
          <a:ln>
            <a:noFill/>
          </a:ln>
        </p:spPr>
      </p:pic>
      <p:sp>
        <p:nvSpPr>
          <p:cNvPr id="148" name="Shape 148"/>
          <p:cNvSpPr txBox="1"/>
          <p:nvPr/>
        </p:nvSpPr>
        <p:spPr>
          <a:xfrm>
            <a:off x="838200" y="1585003"/>
            <a:ext cx="9692217" cy="286232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Initial conclusion 2: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Store #12 can increase its conversion rate</a:t>
            </a:r>
          </a:p>
          <a:p>
            <a:pPr indent="0" lvl="0" marL="0" marR="0" rtl="0" algn="l">
              <a:spcBef>
                <a:spcPts val="0"/>
              </a:spcBef>
              <a:buSzPct val="25000"/>
              <a:buNone/>
            </a:pPr>
            <a:r>
              <a:rPr lang="en-US" sz="1800">
                <a:solidFill>
                  <a:schemeClr val="dk1"/>
                </a:solidFill>
                <a:latin typeface="Calibri"/>
                <a:ea typeface="Calibri"/>
                <a:cs typeface="Calibri"/>
                <a:sym typeface="Calibri"/>
              </a:rPr>
              <a:t>Store #25 should increase its average dollars per sale</a:t>
            </a:r>
          </a:p>
          <a:p>
            <a:pPr indent="0" lvl="0" marL="0" marR="0" rtl="0" algn="l">
              <a:spcBef>
                <a:spcPts val="0"/>
              </a:spcBef>
              <a:buSzPct val="25000"/>
              <a:buNone/>
            </a:pPr>
            <a:r>
              <a:rPr lang="en-US" sz="1800">
                <a:solidFill>
                  <a:schemeClr val="dk1"/>
                </a:solidFill>
                <a:latin typeface="Calibri"/>
                <a:ea typeface="Calibri"/>
                <a:cs typeface="Calibri"/>
                <a:sym typeface="Calibri"/>
              </a:rPr>
              <a:t>Store #63 should increase both its conversion rate and its average dollars per sale</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Since store #25 has the highest conversion, an increase in its marketing budget may increase sales if the store could hold its conversion rate.  Since store #63 has the lowest conversion rate, it may need to increase the customer experience to promote more sales or have sales people be more attentive to customers to help increase conversion rate.</a:t>
            </a:r>
          </a:p>
        </p:txBody>
      </p:sp>
      <p:graphicFrame>
        <p:nvGraphicFramePr>
          <p:cNvPr id="149" name="Shape 149"/>
          <p:cNvGraphicFramePr/>
          <p:nvPr/>
        </p:nvGraphicFramePr>
        <p:xfrm>
          <a:off x="1018504" y="4653742"/>
          <a:ext cx="3000000" cy="3000000"/>
        </p:xfrm>
        <a:graphic>
          <a:graphicData uri="http://schemas.openxmlformats.org/drawingml/2006/table">
            <a:tbl>
              <a:tblPr>
                <a:noFill/>
                <a:tableStyleId>{833771E8-A6D8-4E90-9071-5EEEF680C62E}</a:tableStyleId>
              </a:tblPr>
              <a:tblGrid>
                <a:gridCol w="4430800"/>
                <a:gridCol w="1155850"/>
                <a:gridCol w="1300050"/>
                <a:gridCol w="1265075"/>
              </a:tblGrid>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Table 4. Key Indicators June 2015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#12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#25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#63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Shopper Traffic</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17 961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14 382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8 008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Conversion Rate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61.48%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68.93%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58.03%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Average Dollars per Sale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515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92D05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461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354</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0000"/>
                    </a:solidFill>
                  </a:tcPr>
                </a:tc>
              </a:tr>
            </a:tbl>
          </a:graphicData>
        </a:graphic>
      </p:graphicFrame>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Analysis Including Shopper Traffic Data </a:t>
            </a:r>
            <a:r>
              <a:rPr b="0" i="0" lang="en-US" sz="1600" u="none" cap="none" strike="noStrike">
                <a:solidFill>
                  <a:schemeClr val="dk1"/>
                </a:solidFill>
                <a:latin typeface="Calibri"/>
                <a:ea typeface="Calibri"/>
                <a:cs typeface="Calibri"/>
                <a:sym typeface="Calibri"/>
              </a:rPr>
              <a:t>(continued)</a:t>
            </a:r>
          </a:p>
        </p:txBody>
      </p:sp>
      <p:sp>
        <p:nvSpPr>
          <p:cNvPr id="156" name="Shape 15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57" name="Shape 157"/>
          <p:cNvPicPr preferRelativeResize="0"/>
          <p:nvPr/>
        </p:nvPicPr>
        <p:blipFill rotWithShape="1">
          <a:blip r:embed="rId3">
            <a:alphaModFix/>
          </a:blip>
          <a:srcRect b="81100" l="12206" r="73225" t="11900"/>
          <a:stretch/>
        </p:blipFill>
        <p:spPr>
          <a:xfrm>
            <a:off x="283335" y="5982973"/>
            <a:ext cx="2099255" cy="567366"/>
          </a:xfrm>
          <a:prstGeom prst="rect">
            <a:avLst/>
          </a:prstGeom>
          <a:noFill/>
          <a:ln>
            <a:noFill/>
          </a:ln>
        </p:spPr>
      </p:pic>
      <p:sp>
        <p:nvSpPr>
          <p:cNvPr id="158" name="Shape 158"/>
          <p:cNvSpPr txBox="1"/>
          <p:nvPr/>
        </p:nvSpPr>
        <p:spPr>
          <a:xfrm>
            <a:off x="838200" y="1585003"/>
            <a:ext cx="9692217"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Substituting the maximum values of conversion and average dollars per sale, while leaving the stores shopper traffic, we obtain the potential of each</a:t>
            </a:r>
          </a:p>
        </p:txBody>
      </p:sp>
      <p:graphicFrame>
        <p:nvGraphicFramePr>
          <p:cNvPr id="159" name="Shape 159"/>
          <p:cNvGraphicFramePr/>
          <p:nvPr/>
        </p:nvGraphicFramePr>
        <p:xfrm>
          <a:off x="838200" y="2400275"/>
          <a:ext cx="3000000" cy="3000000"/>
        </p:xfrm>
        <a:graphic>
          <a:graphicData uri="http://schemas.openxmlformats.org/drawingml/2006/table">
            <a:tbl>
              <a:tblPr>
                <a:noFill/>
                <a:tableStyleId>{833771E8-A6D8-4E90-9071-5EEEF680C62E}</a:tableStyleId>
              </a:tblPr>
              <a:tblGrid>
                <a:gridCol w="4596275"/>
                <a:gridCol w="1755425"/>
                <a:gridCol w="1429350"/>
                <a:gridCol w="1429350"/>
                <a:gridCol w="964825"/>
              </a:tblGrid>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Table 5. Potential calculation</a:t>
                      </a:r>
                    </a:p>
                  </a:txBody>
                  <a:tcPr marT="9525" marB="0" marR="9525" marL="9525" anchor="b">
                    <a:lnL cap="flat" cmpd="sng" w="9525">
                      <a:solidFill>
                        <a:srgbClr val="000000">
                          <a:alpha val="0"/>
                        </a:srgbClr>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#12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#25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Store #63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Total</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Shopper traffic - actual</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17 961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14 382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8 008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40 351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Potential conversion rate (maximum)</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68.93%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68.93%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68.93%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68.93%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Potential average dollars per sale (maximum)</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515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515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515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515</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Potential revenue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6 376 162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5 105 537</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2 842 843</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14 324 542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190500">
                <a:tc>
                  <a:txBody>
                    <a:bodyPr>
                      <a:noAutofit/>
                    </a:bodyPr>
                    <a:lstStyle/>
                    <a:p>
                      <a:pPr indent="0" lvl="0" marL="0" marR="0" rtl="0" algn="l">
                        <a:spcBef>
                          <a:spcPts val="0"/>
                        </a:spcBef>
                        <a:buSzPct val="25000"/>
                        <a:buNone/>
                      </a:pPr>
                      <a:r>
                        <a:rPr b="0" i="0" lang="en-US" sz="1600" u="none" cap="none" strike="noStrike">
                          <a:solidFill>
                            <a:srgbClr val="000000"/>
                          </a:solidFill>
                          <a:latin typeface="Calibri"/>
                          <a:ea typeface="Calibri"/>
                          <a:cs typeface="Calibri"/>
                          <a:sym typeface="Calibri"/>
                        </a:rPr>
                        <a:t>Growth potential (Potential revenue – actual revenue)</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689 151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539 568</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1 198 852</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1600" u="none" cap="none" strike="noStrike">
                          <a:solidFill>
                            <a:srgbClr val="000000"/>
                          </a:solidFill>
                          <a:latin typeface="Calibri"/>
                          <a:ea typeface="Calibri"/>
                          <a:cs typeface="Calibri"/>
                          <a:sym typeface="Calibri"/>
                        </a:rPr>
                        <a:t>2 427 571</a:t>
                      </a:r>
                    </a:p>
                  </a:txBody>
                  <a:tcPr marT="9525" marB="0" marR="9525" marL="95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160" name="Shape 160"/>
          <p:cNvSpPr txBox="1"/>
          <p:nvPr/>
        </p:nvSpPr>
        <p:spPr>
          <a:xfrm>
            <a:off x="838199" y="4118701"/>
            <a:ext cx="9692217"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The growth potential goals may be hared to achieve but they are realistic.  Based on the potential of the stores in terms of shopper traffic, the stores with the most potential are store #12 and store #63.  However, all three stores have to work to improve performance to reach their full growth potential.</a:t>
            </a:r>
          </a:p>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Main Question for the Retail Chain</a:t>
            </a:r>
          </a:p>
        </p:txBody>
      </p:sp>
      <p:sp>
        <p:nvSpPr>
          <p:cNvPr id="167" name="Shape 16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68" name="Shape 168"/>
          <p:cNvPicPr preferRelativeResize="0"/>
          <p:nvPr/>
        </p:nvPicPr>
        <p:blipFill rotWithShape="1">
          <a:blip r:embed="rId3">
            <a:alphaModFix/>
          </a:blip>
          <a:srcRect b="81100" l="12206" r="73225" t="11900"/>
          <a:stretch/>
        </p:blipFill>
        <p:spPr>
          <a:xfrm>
            <a:off x="283335" y="5982973"/>
            <a:ext cx="2099255" cy="567366"/>
          </a:xfrm>
          <a:prstGeom prst="rect">
            <a:avLst/>
          </a:prstGeom>
          <a:noFill/>
          <a:ln>
            <a:noFill/>
          </a:ln>
        </p:spPr>
      </p:pic>
      <p:sp>
        <p:nvSpPr>
          <p:cNvPr id="169" name="Shape 169"/>
          <p:cNvSpPr/>
          <p:nvPr/>
        </p:nvSpPr>
        <p:spPr>
          <a:xfrm>
            <a:off x="585662" y="1690688"/>
            <a:ext cx="5338619" cy="32932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rgbClr val="000000"/>
                </a:solidFill>
                <a:latin typeface="Calibri"/>
                <a:ea typeface="Calibri"/>
                <a:cs typeface="Calibri"/>
                <a:sym typeface="Calibri"/>
              </a:rPr>
              <a:t>Is the observed conversion rate of </a:t>
            </a:r>
          </a:p>
          <a:p>
            <a:pPr indent="0" lvl="0" marL="0" marR="0" rtl="0" algn="l">
              <a:spcBef>
                <a:spcPts val="0"/>
              </a:spcBef>
              <a:buSzPct val="25000"/>
              <a:buNone/>
            </a:pPr>
            <a:r>
              <a:rPr lang="en-US" sz="9600">
                <a:solidFill>
                  <a:srgbClr val="000000"/>
                </a:solidFill>
                <a:latin typeface="Calibri"/>
                <a:ea typeface="Calibri"/>
                <a:cs typeface="Calibri"/>
                <a:sym typeface="Calibri"/>
              </a:rPr>
              <a:t>63%</a:t>
            </a:r>
          </a:p>
          <a:p>
            <a:pPr indent="0" lvl="0" marL="0" marR="0" rtl="0" algn="l">
              <a:spcBef>
                <a:spcPts val="0"/>
              </a:spcBef>
              <a:buSzPct val="25000"/>
              <a:buNone/>
            </a:pPr>
            <a:r>
              <a:rPr lang="en-US" sz="2800">
                <a:solidFill>
                  <a:srgbClr val="000000"/>
                </a:solidFill>
                <a:latin typeface="Calibri"/>
                <a:ea typeface="Calibri"/>
                <a:cs typeface="Calibri"/>
                <a:sym typeface="Calibri"/>
              </a:rPr>
              <a:t>the norm for the chain and is there potential to grow conversion further? </a:t>
            </a:r>
          </a:p>
        </p:txBody>
      </p:sp>
      <p:sp>
        <p:nvSpPr>
          <p:cNvPr id="170" name="Shape 170"/>
          <p:cNvSpPr/>
          <p:nvPr/>
        </p:nvSpPr>
        <p:spPr>
          <a:xfrm>
            <a:off x="6014433" y="2010317"/>
            <a:ext cx="196107" cy="1737435"/>
          </a:xfrm>
          <a:prstGeom prst="rightBrace">
            <a:avLst>
              <a:gd fmla="val 8333" name="adj1"/>
              <a:gd fmla="val 50000" name="adj2"/>
            </a:avLst>
          </a:prstGeom>
          <a:noFill/>
          <a:ln cap="flat" cmpd="sng" w="5715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71" name="Shape 171"/>
          <p:cNvSpPr txBox="1"/>
          <p:nvPr/>
        </p:nvSpPr>
        <p:spPr>
          <a:xfrm>
            <a:off x="6826875" y="1690688"/>
            <a:ext cx="4326228" cy="267765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800">
                <a:solidFill>
                  <a:schemeClr val="dk1"/>
                </a:solidFill>
                <a:latin typeface="Calibri"/>
                <a:ea typeface="Calibri"/>
                <a:cs typeface="Calibri"/>
                <a:sym typeface="Calibri"/>
              </a:rPr>
              <a:t>Considering that if the conversion rate grows by 1% point, sales revenue will grow by 1.55%.  This leads to an increase of $220,000 per month.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838200" y="262093"/>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What Impacts Conversion Rates?</a:t>
            </a:r>
          </a:p>
        </p:txBody>
      </p:sp>
      <p:sp>
        <p:nvSpPr>
          <p:cNvPr id="178" name="Shape 17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79" name="Shape 179"/>
          <p:cNvPicPr preferRelativeResize="0"/>
          <p:nvPr/>
        </p:nvPicPr>
        <p:blipFill rotWithShape="1">
          <a:blip r:embed="rId3">
            <a:alphaModFix/>
          </a:blip>
          <a:srcRect b="81100" l="12206" r="73225" t="11900"/>
          <a:stretch/>
        </p:blipFill>
        <p:spPr>
          <a:xfrm>
            <a:off x="283335" y="5982973"/>
            <a:ext cx="2099255" cy="567366"/>
          </a:xfrm>
          <a:prstGeom prst="rect">
            <a:avLst/>
          </a:prstGeom>
          <a:noFill/>
          <a:ln>
            <a:noFill/>
          </a:ln>
        </p:spPr>
      </p:pic>
      <p:grpSp>
        <p:nvGrpSpPr>
          <p:cNvPr id="180" name="Shape 180"/>
          <p:cNvGrpSpPr/>
          <p:nvPr/>
        </p:nvGrpSpPr>
        <p:grpSpPr>
          <a:xfrm>
            <a:off x="312474" y="1477343"/>
            <a:ext cx="5106723" cy="5290860"/>
            <a:chOff x="1716641" y="968"/>
            <a:chExt cx="5106723" cy="5290860"/>
          </a:xfrm>
        </p:grpSpPr>
        <p:sp>
          <p:nvSpPr>
            <p:cNvPr id="181" name="Shape 181"/>
            <p:cNvSpPr/>
            <p:nvPr/>
          </p:nvSpPr>
          <p:spPr>
            <a:xfrm>
              <a:off x="1716641" y="1553854"/>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 name="Shape 182"/>
            <p:cNvSpPr txBox="1"/>
            <p:nvPr/>
          </p:nvSpPr>
          <p:spPr>
            <a:xfrm>
              <a:off x="1731024" y="1568237"/>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Revenue</a:t>
              </a:r>
            </a:p>
          </p:txBody>
        </p:sp>
        <p:sp>
          <p:nvSpPr>
            <p:cNvPr id="183" name="Shape 183"/>
            <p:cNvSpPr/>
            <p:nvPr/>
          </p:nvSpPr>
          <p:spPr>
            <a:xfrm rot="-4369170">
              <a:off x="2230174" y="1155748"/>
              <a:ext cx="1329884" cy="16698"/>
            </a:xfrm>
            <a:custGeom>
              <a:pathLst>
                <a:path extrusionOk="0" h="120000" w="120000">
                  <a:moveTo>
                    <a:pt x="0" y="59996"/>
                  </a:moveTo>
                  <a:lnTo>
                    <a:pt x="120000" y="59996"/>
                  </a:lnTo>
                </a:path>
              </a:pathLst>
            </a:custGeom>
            <a:noFill/>
            <a:ln cap="flat" cmpd="sng" w="12700">
              <a:solidFill>
                <a:srgbClr val="487AA8"/>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4" name="Shape 184"/>
            <p:cNvSpPr txBox="1"/>
            <p:nvPr/>
          </p:nvSpPr>
          <p:spPr>
            <a:xfrm rot="-4369170">
              <a:off x="2861868" y="1130852"/>
              <a:ext cx="66494" cy="66494"/>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85" name="Shape 185"/>
            <p:cNvSpPr/>
            <p:nvPr/>
          </p:nvSpPr>
          <p:spPr>
            <a:xfrm>
              <a:off x="3091528" y="283312"/>
              <a:ext cx="982062" cy="491031"/>
            </a:xfrm>
            <a:prstGeom prst="roundRect">
              <a:avLst>
                <a:gd fmla="val 10000" name="adj"/>
              </a:avLst>
            </a:prstGeom>
            <a:solidFill>
              <a:srgbClr val="FF0000"/>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6" name="Shape 186"/>
            <p:cNvSpPr txBox="1"/>
            <p:nvPr/>
          </p:nvSpPr>
          <p:spPr>
            <a:xfrm>
              <a:off x="3105910" y="297693"/>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Shopper Traffic - store</a:t>
              </a:r>
            </a:p>
          </p:txBody>
        </p:sp>
        <p:sp>
          <p:nvSpPr>
            <p:cNvPr id="187" name="Shape 187"/>
            <p:cNvSpPr/>
            <p:nvPr/>
          </p:nvSpPr>
          <p:spPr>
            <a:xfrm rot="-2142401">
              <a:off x="4028120" y="379305"/>
              <a:ext cx="483765"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8" name="Shape 188"/>
            <p:cNvSpPr txBox="1"/>
            <p:nvPr/>
          </p:nvSpPr>
          <p:spPr>
            <a:xfrm rot="-2142401">
              <a:off x="4257910" y="375561"/>
              <a:ext cx="24188" cy="24188"/>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89" name="Shape 189"/>
            <p:cNvSpPr/>
            <p:nvPr/>
          </p:nvSpPr>
          <p:spPr>
            <a:xfrm>
              <a:off x="4466416" y="968"/>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0" name="Shape 190"/>
            <p:cNvSpPr txBox="1"/>
            <p:nvPr/>
          </p:nvSpPr>
          <p:spPr>
            <a:xfrm>
              <a:off x="4480798" y="15350"/>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Regular customers</a:t>
              </a:r>
            </a:p>
          </p:txBody>
        </p:sp>
        <p:sp>
          <p:nvSpPr>
            <p:cNvPr id="191" name="Shape 191"/>
            <p:cNvSpPr/>
            <p:nvPr/>
          </p:nvSpPr>
          <p:spPr>
            <a:xfrm rot="2142401">
              <a:off x="4028120" y="661649"/>
              <a:ext cx="483765"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2" name="Shape 192"/>
            <p:cNvSpPr txBox="1"/>
            <p:nvPr/>
          </p:nvSpPr>
          <p:spPr>
            <a:xfrm rot="2142401">
              <a:off x="4257909" y="657904"/>
              <a:ext cx="24188" cy="24188"/>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93" name="Shape 193"/>
            <p:cNvSpPr/>
            <p:nvPr/>
          </p:nvSpPr>
          <p:spPr>
            <a:xfrm>
              <a:off x="4466416" y="565654"/>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4" name="Shape 194"/>
            <p:cNvSpPr txBox="1"/>
            <p:nvPr/>
          </p:nvSpPr>
          <p:spPr>
            <a:xfrm>
              <a:off x="4480798" y="580037"/>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New customers</a:t>
              </a:r>
            </a:p>
          </p:txBody>
        </p:sp>
        <p:sp>
          <p:nvSpPr>
            <p:cNvPr id="195" name="Shape 195"/>
            <p:cNvSpPr/>
            <p:nvPr/>
          </p:nvSpPr>
          <p:spPr>
            <a:xfrm rot="-2142401">
              <a:off x="5403009" y="661648"/>
              <a:ext cx="483765"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6" name="Shape 196"/>
            <p:cNvSpPr txBox="1"/>
            <p:nvPr/>
          </p:nvSpPr>
          <p:spPr>
            <a:xfrm rot="-2142401">
              <a:off x="5632797" y="657904"/>
              <a:ext cx="24188" cy="24188"/>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97" name="Shape 197"/>
            <p:cNvSpPr/>
            <p:nvPr/>
          </p:nvSpPr>
          <p:spPr>
            <a:xfrm>
              <a:off x="5841303" y="283312"/>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8" name="Shape 198"/>
            <p:cNvSpPr txBox="1"/>
            <p:nvPr/>
          </p:nvSpPr>
          <p:spPr>
            <a:xfrm>
              <a:off x="5855685" y="297693"/>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Traffic due to location</a:t>
              </a:r>
            </a:p>
          </p:txBody>
        </p:sp>
        <p:sp>
          <p:nvSpPr>
            <p:cNvPr id="199" name="Shape 199"/>
            <p:cNvSpPr/>
            <p:nvPr/>
          </p:nvSpPr>
          <p:spPr>
            <a:xfrm rot="2142401">
              <a:off x="5403009" y="943991"/>
              <a:ext cx="483765"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0" name="Shape 200"/>
            <p:cNvSpPr txBox="1"/>
            <p:nvPr/>
          </p:nvSpPr>
          <p:spPr>
            <a:xfrm rot="2142401">
              <a:off x="5632796" y="940247"/>
              <a:ext cx="24188" cy="24188"/>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01" name="Shape 201"/>
            <p:cNvSpPr/>
            <p:nvPr/>
          </p:nvSpPr>
          <p:spPr>
            <a:xfrm>
              <a:off x="5841303" y="847998"/>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2" name="Shape 202"/>
            <p:cNvSpPr txBox="1"/>
            <p:nvPr/>
          </p:nvSpPr>
          <p:spPr>
            <a:xfrm>
              <a:off x="5855685" y="862379"/>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Traffic due to marketing</a:t>
              </a:r>
            </a:p>
          </p:txBody>
        </p:sp>
        <p:sp>
          <p:nvSpPr>
            <p:cNvPr id="203" name="Shape 203"/>
            <p:cNvSpPr/>
            <p:nvPr/>
          </p:nvSpPr>
          <p:spPr>
            <a:xfrm rot="-3654187">
              <a:off x="2491215" y="1438091"/>
              <a:ext cx="807803" cy="16698"/>
            </a:xfrm>
            <a:custGeom>
              <a:pathLst>
                <a:path extrusionOk="0" h="120000" w="120000">
                  <a:moveTo>
                    <a:pt x="0" y="59996"/>
                  </a:moveTo>
                  <a:lnTo>
                    <a:pt x="120000" y="59996"/>
                  </a:lnTo>
                </a:path>
              </a:pathLst>
            </a:custGeom>
            <a:noFill/>
            <a:ln cap="flat" cmpd="sng" w="12700">
              <a:solidFill>
                <a:srgbClr val="487AA8"/>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4" name="Shape 204"/>
            <p:cNvSpPr txBox="1"/>
            <p:nvPr/>
          </p:nvSpPr>
          <p:spPr>
            <a:xfrm rot="-3654187">
              <a:off x="2874920" y="1426246"/>
              <a:ext cx="40390" cy="40390"/>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05" name="Shape 205"/>
            <p:cNvSpPr/>
            <p:nvPr/>
          </p:nvSpPr>
          <p:spPr>
            <a:xfrm>
              <a:off x="3091528" y="847998"/>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6" name="Shape 206"/>
            <p:cNvSpPr txBox="1"/>
            <p:nvPr/>
          </p:nvSpPr>
          <p:spPr>
            <a:xfrm>
              <a:off x="3105910" y="862379"/>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Average Ticket</a:t>
              </a:r>
            </a:p>
          </p:txBody>
        </p:sp>
        <p:sp>
          <p:nvSpPr>
            <p:cNvPr id="207" name="Shape 207"/>
            <p:cNvSpPr/>
            <p:nvPr/>
          </p:nvSpPr>
          <p:spPr>
            <a:xfrm rot="4369170">
              <a:off x="2230174" y="2426293"/>
              <a:ext cx="1329884" cy="16698"/>
            </a:xfrm>
            <a:custGeom>
              <a:pathLst>
                <a:path extrusionOk="0" h="120000" w="120000">
                  <a:moveTo>
                    <a:pt x="0" y="59996"/>
                  </a:moveTo>
                  <a:lnTo>
                    <a:pt x="120000" y="59996"/>
                  </a:lnTo>
                </a:path>
              </a:pathLst>
            </a:custGeom>
            <a:noFill/>
            <a:ln cap="flat" cmpd="sng" w="12700">
              <a:solidFill>
                <a:srgbClr val="487AA8"/>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8" name="Shape 208"/>
            <p:cNvSpPr txBox="1"/>
            <p:nvPr/>
          </p:nvSpPr>
          <p:spPr>
            <a:xfrm rot="4369170">
              <a:off x="2861869" y="2401395"/>
              <a:ext cx="66494" cy="66494"/>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09" name="Shape 209"/>
            <p:cNvSpPr/>
            <p:nvPr/>
          </p:nvSpPr>
          <p:spPr>
            <a:xfrm>
              <a:off x="3091528" y="2824398"/>
              <a:ext cx="982062" cy="491031"/>
            </a:xfrm>
            <a:prstGeom prst="roundRect">
              <a:avLst>
                <a:gd fmla="val 10000" name="adj"/>
              </a:avLst>
            </a:prstGeom>
            <a:solidFill>
              <a:srgbClr val="FF0000"/>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0" name="Shape 210"/>
            <p:cNvSpPr txBox="1"/>
            <p:nvPr/>
          </p:nvSpPr>
          <p:spPr>
            <a:xfrm>
              <a:off x="3105910" y="2838780"/>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Conversion Rate</a:t>
              </a:r>
            </a:p>
          </p:txBody>
        </p:sp>
        <p:sp>
          <p:nvSpPr>
            <p:cNvPr id="211" name="Shape 211"/>
            <p:cNvSpPr/>
            <p:nvPr/>
          </p:nvSpPr>
          <p:spPr>
            <a:xfrm rot="-4467012">
              <a:off x="3537328" y="2355706"/>
              <a:ext cx="1465348" cy="16699"/>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2" name="Shape 212"/>
            <p:cNvSpPr txBox="1"/>
            <p:nvPr/>
          </p:nvSpPr>
          <p:spPr>
            <a:xfrm rot="-4467012">
              <a:off x="4233369" y="2327422"/>
              <a:ext cx="73267" cy="73267"/>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13" name="Shape 213"/>
            <p:cNvSpPr/>
            <p:nvPr/>
          </p:nvSpPr>
          <p:spPr>
            <a:xfrm>
              <a:off x="4466416" y="1412683"/>
              <a:ext cx="982062" cy="491031"/>
            </a:xfrm>
            <a:prstGeom prst="roundRect">
              <a:avLst>
                <a:gd fmla="val 10000" name="adj"/>
              </a:avLst>
            </a:prstGeom>
            <a:solidFill>
              <a:srgbClr val="FFC000"/>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4" name="Shape 214"/>
            <p:cNvSpPr txBox="1"/>
            <p:nvPr/>
          </p:nvSpPr>
          <p:spPr>
            <a:xfrm>
              <a:off x="4480798" y="1427065"/>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Pricing Model</a:t>
              </a:r>
            </a:p>
          </p:txBody>
        </p:sp>
        <p:sp>
          <p:nvSpPr>
            <p:cNvPr id="215" name="Shape 215"/>
            <p:cNvSpPr/>
            <p:nvPr/>
          </p:nvSpPr>
          <p:spPr>
            <a:xfrm>
              <a:off x="5448478" y="1649849"/>
              <a:ext cx="392823" cy="16699"/>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6" name="Shape 216"/>
            <p:cNvSpPr txBox="1"/>
            <p:nvPr/>
          </p:nvSpPr>
          <p:spPr>
            <a:xfrm>
              <a:off x="5635071" y="1648377"/>
              <a:ext cx="19640" cy="19640"/>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17" name="Shape 217"/>
            <p:cNvSpPr/>
            <p:nvPr/>
          </p:nvSpPr>
          <p:spPr>
            <a:xfrm>
              <a:off x="5841303" y="1412683"/>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8" name="Shape 218"/>
            <p:cNvSpPr txBox="1"/>
            <p:nvPr/>
          </p:nvSpPr>
          <p:spPr>
            <a:xfrm>
              <a:off x="5855685" y="1427065"/>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Pricing consistent with market</a:t>
              </a:r>
            </a:p>
          </p:txBody>
        </p:sp>
        <p:sp>
          <p:nvSpPr>
            <p:cNvPr id="219" name="Shape 219"/>
            <p:cNvSpPr/>
            <p:nvPr/>
          </p:nvSpPr>
          <p:spPr>
            <a:xfrm rot="-3310531">
              <a:off x="3926063" y="2779220"/>
              <a:ext cx="687882"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0" name="Shape 220"/>
            <p:cNvSpPr txBox="1"/>
            <p:nvPr/>
          </p:nvSpPr>
          <p:spPr>
            <a:xfrm rot="-3310531">
              <a:off x="4252807" y="2770374"/>
              <a:ext cx="34393" cy="34393"/>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21" name="Shape 221"/>
            <p:cNvSpPr/>
            <p:nvPr/>
          </p:nvSpPr>
          <p:spPr>
            <a:xfrm>
              <a:off x="4466416" y="2259711"/>
              <a:ext cx="982062" cy="491031"/>
            </a:xfrm>
            <a:prstGeom prst="roundRect">
              <a:avLst>
                <a:gd fmla="val 10000" name="adj"/>
              </a:avLst>
            </a:prstGeom>
            <a:solidFill>
              <a:srgbClr val="FFC000"/>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2" name="Shape 222"/>
            <p:cNvSpPr txBox="1"/>
            <p:nvPr/>
          </p:nvSpPr>
          <p:spPr>
            <a:xfrm>
              <a:off x="4480798" y="2274093"/>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Merchandising</a:t>
              </a:r>
            </a:p>
          </p:txBody>
        </p:sp>
        <p:sp>
          <p:nvSpPr>
            <p:cNvPr id="223" name="Shape 223"/>
            <p:cNvSpPr/>
            <p:nvPr/>
          </p:nvSpPr>
          <p:spPr>
            <a:xfrm rot="-2142401">
              <a:off x="5403009" y="2355706"/>
              <a:ext cx="483765"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4" name="Shape 224"/>
            <p:cNvSpPr txBox="1"/>
            <p:nvPr/>
          </p:nvSpPr>
          <p:spPr>
            <a:xfrm rot="-2142401">
              <a:off x="5632797" y="2351961"/>
              <a:ext cx="24188" cy="24188"/>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25" name="Shape 225"/>
            <p:cNvSpPr/>
            <p:nvPr/>
          </p:nvSpPr>
          <p:spPr>
            <a:xfrm>
              <a:off x="5841303" y="1977368"/>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6" name="Shape 226"/>
            <p:cNvSpPr txBox="1"/>
            <p:nvPr/>
          </p:nvSpPr>
          <p:spPr>
            <a:xfrm>
              <a:off x="5855685" y="1991750"/>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Breadth of merchandise</a:t>
              </a:r>
            </a:p>
          </p:txBody>
        </p:sp>
        <p:sp>
          <p:nvSpPr>
            <p:cNvPr id="227" name="Shape 227"/>
            <p:cNvSpPr/>
            <p:nvPr/>
          </p:nvSpPr>
          <p:spPr>
            <a:xfrm rot="2142401">
              <a:off x="5403009" y="2638049"/>
              <a:ext cx="483765"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8" name="Shape 228"/>
            <p:cNvSpPr txBox="1"/>
            <p:nvPr/>
          </p:nvSpPr>
          <p:spPr>
            <a:xfrm rot="2142401">
              <a:off x="5632796" y="2634304"/>
              <a:ext cx="24188" cy="24188"/>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29" name="Shape 229"/>
            <p:cNvSpPr/>
            <p:nvPr/>
          </p:nvSpPr>
          <p:spPr>
            <a:xfrm>
              <a:off x="5841303" y="2542055"/>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0" name="Shape 230"/>
            <p:cNvSpPr txBox="1"/>
            <p:nvPr/>
          </p:nvSpPr>
          <p:spPr>
            <a:xfrm>
              <a:off x="5855685" y="2556436"/>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Depth of merchandise</a:t>
              </a:r>
            </a:p>
          </p:txBody>
        </p:sp>
        <p:sp>
          <p:nvSpPr>
            <p:cNvPr id="231" name="Shape 231"/>
            <p:cNvSpPr/>
            <p:nvPr/>
          </p:nvSpPr>
          <p:spPr>
            <a:xfrm rot="2142401">
              <a:off x="4028120" y="3202735"/>
              <a:ext cx="483765"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2" name="Shape 232"/>
            <p:cNvSpPr txBox="1"/>
            <p:nvPr/>
          </p:nvSpPr>
          <p:spPr>
            <a:xfrm rot="2142401">
              <a:off x="4257909" y="3198991"/>
              <a:ext cx="24188" cy="24188"/>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33" name="Shape 233"/>
            <p:cNvSpPr/>
            <p:nvPr/>
          </p:nvSpPr>
          <p:spPr>
            <a:xfrm>
              <a:off x="4466416" y="3106741"/>
              <a:ext cx="982062" cy="491031"/>
            </a:xfrm>
            <a:prstGeom prst="roundRect">
              <a:avLst>
                <a:gd fmla="val 10000" name="adj"/>
              </a:avLst>
            </a:prstGeom>
            <a:solidFill>
              <a:srgbClr val="FFC000"/>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4" name="Shape 234"/>
            <p:cNvSpPr txBox="1"/>
            <p:nvPr/>
          </p:nvSpPr>
          <p:spPr>
            <a:xfrm>
              <a:off x="4480798" y="3121123"/>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Employee Training</a:t>
              </a:r>
            </a:p>
          </p:txBody>
        </p:sp>
        <p:sp>
          <p:nvSpPr>
            <p:cNvPr id="235" name="Shape 235"/>
            <p:cNvSpPr/>
            <p:nvPr/>
          </p:nvSpPr>
          <p:spPr>
            <a:xfrm>
              <a:off x="5448478" y="3343907"/>
              <a:ext cx="392823" cy="16699"/>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6" name="Shape 236"/>
            <p:cNvSpPr txBox="1"/>
            <p:nvPr/>
          </p:nvSpPr>
          <p:spPr>
            <a:xfrm>
              <a:off x="5635071" y="3342435"/>
              <a:ext cx="19640" cy="19640"/>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37" name="Shape 237"/>
            <p:cNvSpPr/>
            <p:nvPr/>
          </p:nvSpPr>
          <p:spPr>
            <a:xfrm>
              <a:off x="5841303" y="3106741"/>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8" name="Shape 238"/>
            <p:cNvSpPr txBox="1"/>
            <p:nvPr/>
          </p:nvSpPr>
          <p:spPr>
            <a:xfrm>
              <a:off x="5855685" y="3121123"/>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Product knowledge</a:t>
              </a:r>
            </a:p>
          </p:txBody>
        </p:sp>
        <p:sp>
          <p:nvSpPr>
            <p:cNvPr id="239" name="Shape 239"/>
            <p:cNvSpPr/>
            <p:nvPr/>
          </p:nvSpPr>
          <p:spPr>
            <a:xfrm rot="4467012">
              <a:off x="3537329" y="3767421"/>
              <a:ext cx="1465348" cy="16699"/>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0" name="Shape 240"/>
            <p:cNvSpPr txBox="1"/>
            <p:nvPr/>
          </p:nvSpPr>
          <p:spPr>
            <a:xfrm rot="4467012">
              <a:off x="4233369" y="3739137"/>
              <a:ext cx="73267" cy="73267"/>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41" name="Shape 241"/>
            <p:cNvSpPr/>
            <p:nvPr/>
          </p:nvSpPr>
          <p:spPr>
            <a:xfrm>
              <a:off x="4466416" y="4236112"/>
              <a:ext cx="982062" cy="491031"/>
            </a:xfrm>
            <a:prstGeom prst="roundRect">
              <a:avLst>
                <a:gd fmla="val 10000" name="adj"/>
              </a:avLst>
            </a:prstGeom>
            <a:solidFill>
              <a:srgbClr val="FFC000"/>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2" name="Shape 242"/>
            <p:cNvSpPr txBox="1"/>
            <p:nvPr/>
          </p:nvSpPr>
          <p:spPr>
            <a:xfrm>
              <a:off x="4480798" y="4250494"/>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Customer Service Level</a:t>
              </a:r>
            </a:p>
          </p:txBody>
        </p:sp>
        <p:sp>
          <p:nvSpPr>
            <p:cNvPr id="243" name="Shape 243"/>
            <p:cNvSpPr/>
            <p:nvPr/>
          </p:nvSpPr>
          <p:spPr>
            <a:xfrm rot="-3310531">
              <a:off x="5300949" y="4190936"/>
              <a:ext cx="687882"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4" name="Shape 244"/>
            <p:cNvSpPr txBox="1"/>
            <p:nvPr/>
          </p:nvSpPr>
          <p:spPr>
            <a:xfrm rot="-3310531">
              <a:off x="5627693" y="4182088"/>
              <a:ext cx="34393" cy="34393"/>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45" name="Shape 245"/>
            <p:cNvSpPr/>
            <p:nvPr/>
          </p:nvSpPr>
          <p:spPr>
            <a:xfrm>
              <a:off x="5841303" y="3671426"/>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6" name="Shape 246"/>
            <p:cNvSpPr txBox="1"/>
            <p:nvPr/>
          </p:nvSpPr>
          <p:spPr>
            <a:xfrm>
              <a:off x="5855685" y="3685808"/>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Wait time</a:t>
              </a:r>
            </a:p>
          </p:txBody>
        </p:sp>
        <p:sp>
          <p:nvSpPr>
            <p:cNvPr id="247" name="Shape 247"/>
            <p:cNvSpPr/>
            <p:nvPr/>
          </p:nvSpPr>
          <p:spPr>
            <a:xfrm>
              <a:off x="5448478" y="4473278"/>
              <a:ext cx="392823" cy="16699"/>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8" name="Shape 248"/>
            <p:cNvSpPr txBox="1"/>
            <p:nvPr/>
          </p:nvSpPr>
          <p:spPr>
            <a:xfrm>
              <a:off x="5635071" y="4471807"/>
              <a:ext cx="19640" cy="19640"/>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49" name="Shape 249"/>
            <p:cNvSpPr/>
            <p:nvPr/>
          </p:nvSpPr>
          <p:spPr>
            <a:xfrm>
              <a:off x="5841303" y="4236112"/>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0" name="Shape 250"/>
            <p:cNvSpPr txBox="1"/>
            <p:nvPr/>
          </p:nvSpPr>
          <p:spPr>
            <a:xfrm>
              <a:off x="5855685" y="4250494"/>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Shoppers per employee</a:t>
              </a:r>
            </a:p>
          </p:txBody>
        </p:sp>
        <p:sp>
          <p:nvSpPr>
            <p:cNvPr id="251" name="Shape 251"/>
            <p:cNvSpPr/>
            <p:nvPr/>
          </p:nvSpPr>
          <p:spPr>
            <a:xfrm rot="3310531">
              <a:off x="5300950" y="4755622"/>
              <a:ext cx="687882" cy="16698"/>
            </a:xfrm>
            <a:custGeom>
              <a:pathLst>
                <a:path extrusionOk="0" h="120000" w="120000">
                  <a:moveTo>
                    <a:pt x="0" y="59996"/>
                  </a:moveTo>
                  <a:lnTo>
                    <a:pt x="120000" y="59996"/>
                  </a:lnTo>
                </a:path>
              </a:pathLst>
            </a:custGeom>
            <a:noFill/>
            <a:ln cap="flat" cmpd="sng" w="12700">
              <a:solidFill>
                <a:srgbClr val="528CBE"/>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2" name="Shape 252"/>
            <p:cNvSpPr txBox="1"/>
            <p:nvPr/>
          </p:nvSpPr>
          <p:spPr>
            <a:xfrm rot="3310531">
              <a:off x="5627693" y="4746775"/>
              <a:ext cx="34393" cy="34393"/>
            </a:xfrm>
            <a:prstGeom prst="rect">
              <a:avLst/>
            </a:prstGeom>
            <a:noFill/>
            <a:ln>
              <a:noFill/>
            </a:ln>
          </p:spPr>
          <p:txBody>
            <a:bodyPr anchorCtr="0" anchor="ctr" bIns="0" lIns="12700" rIns="12700"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253" name="Shape 253"/>
            <p:cNvSpPr/>
            <p:nvPr/>
          </p:nvSpPr>
          <p:spPr>
            <a:xfrm>
              <a:off x="5841303" y="4800798"/>
              <a:ext cx="982062" cy="491031"/>
            </a:xfrm>
            <a:prstGeom prst="roundRect">
              <a:avLst>
                <a:gd fmla="val 10000" name="adj"/>
              </a:avLst>
            </a:prstGeom>
            <a:solidFill>
              <a:srgbClr val="599BD5"/>
            </a:solidFill>
            <a:ln cap="flat" cmpd="sng" w="28575">
              <a:solidFill>
                <a:srgbClr val="000000"/>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4" name="Shape 254"/>
            <p:cNvSpPr txBox="1"/>
            <p:nvPr/>
          </p:nvSpPr>
          <p:spPr>
            <a:xfrm>
              <a:off x="5855685" y="4815180"/>
              <a:ext cx="953298" cy="462267"/>
            </a:xfrm>
            <a:prstGeom prst="rect">
              <a:avLst/>
            </a:prstGeom>
            <a:noFill/>
            <a:ln>
              <a:noFill/>
            </a:ln>
          </p:spPr>
          <p:txBody>
            <a:bodyPr anchorCtr="0" anchor="ctr" bIns="6350" lIns="6350" rIns="6350" tIns="6350">
              <a:noAutofit/>
            </a:bodyPr>
            <a:lstStyle/>
            <a:p>
              <a:pPr indent="0" lvl="0" marL="0" marR="0" rtl="0" algn="ctr">
                <a:lnSpc>
                  <a:spcPct val="90000"/>
                </a:lnSpc>
                <a:spcBef>
                  <a:spcPts val="0"/>
                </a:spcBef>
                <a:spcAft>
                  <a:spcPts val="0"/>
                </a:spcAft>
                <a:buSzPct val="25000"/>
                <a:buNone/>
              </a:pPr>
              <a:r>
                <a:rPr lang="en-US" sz="1000">
                  <a:solidFill>
                    <a:schemeClr val="lt1"/>
                  </a:solidFill>
                  <a:latin typeface="Calibri"/>
                  <a:ea typeface="Calibri"/>
                  <a:cs typeface="Calibri"/>
                  <a:sym typeface="Calibri"/>
                </a:rPr>
                <a:t>Ability to service customers consistently</a:t>
              </a:r>
            </a:p>
          </p:txBody>
        </p:sp>
      </p:grpSp>
      <p:sp>
        <p:nvSpPr>
          <p:cNvPr id="255" name="Shape 255"/>
          <p:cNvSpPr txBox="1"/>
          <p:nvPr/>
        </p:nvSpPr>
        <p:spPr>
          <a:xfrm>
            <a:off x="5774026" y="2030989"/>
            <a:ext cx="6412606" cy="230832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The conversion rate reflects the customer experience across the whole chain.  The higher the conversion then the better the chain is capitalizing on its opportunity.</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In the three store pilot, the conversion rate is not consistent across the stores.  Thus the stores’ customers are underserved and there is an opportunity for growth.</a:t>
            </a:r>
          </a:p>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